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7"/>
  </p:notesMasterIdLst>
  <p:handoutMasterIdLst>
    <p:handoutMasterId r:id="rId8"/>
  </p:handoutMasterIdLst>
  <p:sldIdLst>
    <p:sldId id="259" r:id="rId6"/>
  </p:sldIdLst>
  <p:sldSz cx="32918400" cy="19202400"/>
  <p:notesSz cx="9236075" cy="6950075"/>
  <p:defaultTextStyle>
    <a:defPPr>
      <a:defRPr lang="en-US"/>
    </a:defPPr>
    <a:lvl1pPr algn="l" rtl="0" eaLnBrk="0" fontAlgn="base" hangingPunct="0">
      <a:spcBef>
        <a:spcPct val="0"/>
      </a:spcBef>
      <a:spcAft>
        <a:spcPct val="0"/>
      </a:spcAft>
      <a:defRPr sz="10600" kern="1200">
        <a:solidFill>
          <a:schemeClr val="tx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0600" kern="1200">
        <a:solidFill>
          <a:schemeClr val="tx2"/>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0600" kern="1200">
        <a:solidFill>
          <a:schemeClr val="tx2"/>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0600" kern="1200">
        <a:solidFill>
          <a:schemeClr val="tx2"/>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0600" kern="1200">
        <a:solidFill>
          <a:schemeClr val="tx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0600" kern="1200">
        <a:solidFill>
          <a:schemeClr val="tx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0600" kern="1200">
        <a:solidFill>
          <a:schemeClr val="tx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0600" kern="1200">
        <a:solidFill>
          <a:schemeClr val="tx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0600" kern="120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048">
          <p15:clr>
            <a:srgbClr val="A4A3A4"/>
          </p15:clr>
        </p15:guide>
        <p15:guide id="2" orient="horz" pos="11953">
          <p15:clr>
            <a:srgbClr val="A4A3A4"/>
          </p15:clr>
        </p15:guide>
        <p15:guide id="3" orient="horz" pos="2016">
          <p15:clr>
            <a:srgbClr val="A4A3A4"/>
          </p15:clr>
        </p15:guide>
        <p15:guide id="4" orient="horz" pos="144">
          <p15:clr>
            <a:srgbClr val="A4A3A4"/>
          </p15:clr>
        </p15:guide>
        <p15:guide id="5" orient="horz" pos="2736">
          <p15:clr>
            <a:srgbClr val="A4A3A4"/>
          </p15:clr>
        </p15:guide>
        <p15:guide id="6" orient="horz" pos="576">
          <p15:clr>
            <a:srgbClr val="A4A3A4"/>
          </p15:clr>
        </p15:guide>
        <p15:guide id="7" orient="horz" pos="6216">
          <p15:clr>
            <a:srgbClr val="A4A3A4"/>
          </p15:clr>
        </p15:guide>
        <p15:guide id="8" pos="10368">
          <p15:clr>
            <a:srgbClr val="A4A3A4"/>
          </p15:clr>
        </p15:guide>
        <p15:guide id="9" pos="6696">
          <p15:clr>
            <a:srgbClr val="A4A3A4"/>
          </p15:clr>
        </p15:guide>
        <p15:guide id="10" pos="20016">
          <p15:clr>
            <a:srgbClr val="A4A3A4"/>
          </p15:clr>
        </p15:guide>
        <p15:guide id="11" pos="13536">
          <p15:clr>
            <a:srgbClr val="A4A3A4"/>
          </p15:clr>
        </p15:guide>
        <p15:guide id="12" pos="216">
          <p15:clr>
            <a:srgbClr val="A4A3A4"/>
          </p15:clr>
        </p15:guide>
        <p15:guide id="13" pos="17568">
          <p15:clr>
            <a:srgbClr val="A4A3A4"/>
          </p15:clr>
        </p15:guide>
        <p15:guide id="14" pos="7200">
          <p15:clr>
            <a:srgbClr val="A4A3A4"/>
          </p15:clr>
        </p15:guide>
        <p15:guide id="15" pos="20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93A951-F710-06A9-28F3-E2EA006622F8}" name="Gerhard Frey" initials="GF" userId="S::gfrey@bioatla.com::398fd58d-b486-4042-b7dd-0ed13012f70d" providerId="AD"/>
  <p188:author id="{129D4460-BC5E-19E4-2611-A16FB98DA41E}" name="Christina Wheeler" initials="CW" userId="S::cwheeler@bioatla.com::81f58dbc-f6cc-4b37-b513-94cb538e98f4" providerId="AD"/>
  <p188:author id="{077205A6-0EE9-E227-B00A-6E0A17F0A267}" name="Ana Paula Cugnetti" initials="APC" userId="S::acugnetti@bioatla.com::b0141937-4e47-4ed5-8bc0-84e904e45136" providerId="AD"/>
  <p188:author id="{65AEA8BB-687C-8950-89E1-528B2C918C0D}" name="Haizhen Liu" initials="HL" userId="S::hliu@bioatla.com::5fa1eb3b-d652-4a6b-a28e-1c6798326fff" providerId="AD"/>
  <p188:author id="{C73911E3-CBB3-0CAE-67C3-CFC63D65B6B2}" name="Bill Boyle" initials="BB" userId="S::bboyle@bioatla.com::646ad895-0cd3-44d1-859b-ab7f1a63337d" providerId="AD"/>
  <p188:author id="{72DFD2FE-8D6E-79C1-34B5-9F3566B3A4EA}" name="Cathy Chang" initials="CC" userId="S::cchang@bioatla.com::ddf02fdb-14e2-4b40-a200-ecedbf7fafc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522"/>
    <a:srgbClr val="930000"/>
    <a:srgbClr val="BB0000"/>
    <a:srgbClr val="A80000"/>
    <a:srgbClr val="991324"/>
    <a:srgbClr val="9A3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F75C8-1F02-E51B-4D96-3C88E638B960}" v="8" dt="2024-04-10T01:56:02.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132" y="54"/>
      </p:cViewPr>
      <p:guideLst>
        <p:guide orient="horz" pos="6048"/>
        <p:guide orient="horz" pos="11953"/>
        <p:guide orient="horz" pos="2016"/>
        <p:guide orient="horz" pos="144"/>
        <p:guide orient="horz" pos="2736"/>
        <p:guide orient="horz" pos="576"/>
        <p:guide orient="horz" pos="6216"/>
        <p:guide pos="10368"/>
        <p:guide pos="6696"/>
        <p:guide pos="20016"/>
        <p:guide pos="13536"/>
        <p:guide pos="216"/>
        <p:guide pos="17568"/>
        <p:guide pos="7200"/>
        <p:guide pos="20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9E5A91C-1B8E-BE40-47B2-C7C81F7B380E}"/>
              </a:ext>
            </a:extLst>
          </p:cNvPr>
          <p:cNvSpPr>
            <a:spLocks noGrp="1" noChangeArrowheads="1"/>
          </p:cNvSpPr>
          <p:nvPr>
            <p:ph type="hdr" sz="quarter"/>
          </p:nvPr>
        </p:nvSpPr>
        <p:spPr bwMode="auto">
          <a:xfrm>
            <a:off x="0" y="1"/>
            <a:ext cx="4002299" cy="348054"/>
          </a:xfrm>
          <a:prstGeom prst="rect">
            <a:avLst/>
          </a:prstGeom>
          <a:noFill/>
          <a:ln w="9525">
            <a:noFill/>
            <a:miter lim="800000"/>
            <a:headEnd/>
            <a:tailEnd/>
          </a:ln>
          <a:effectLst/>
        </p:spPr>
        <p:txBody>
          <a:bodyPr vert="horz" wrap="square" lIns="91325" tIns="45663" rIns="91325" bIns="45663" numCol="1" anchor="t" anchorCtr="0" compatLnSpc="1">
            <a:prstTxWarp prst="textNoShape">
              <a:avLst/>
            </a:prstTxWarp>
          </a:bodyPr>
          <a:lstStyle>
            <a:lvl1pPr defTabSz="913442" eaLnBrk="1" hangingPunct="1">
              <a:defRPr sz="1200">
                <a:solidFill>
                  <a:schemeClr val="tx1"/>
                </a:solidFill>
              </a:defRPr>
            </a:lvl1pPr>
          </a:lstStyle>
          <a:p>
            <a:pPr>
              <a:defRPr/>
            </a:pPr>
            <a:endParaRPr lang="en-US" altLang="en-US"/>
          </a:p>
        </p:txBody>
      </p:sp>
      <p:sp>
        <p:nvSpPr>
          <p:cNvPr id="30723" name="Rectangle 3">
            <a:extLst>
              <a:ext uri="{FF2B5EF4-FFF2-40B4-BE49-F238E27FC236}">
                <a16:creationId xmlns:a16="http://schemas.microsoft.com/office/drawing/2014/main" id="{90174B9E-F10D-CB79-6FE6-16F880CA1549}"/>
              </a:ext>
            </a:extLst>
          </p:cNvPr>
          <p:cNvSpPr>
            <a:spLocks noGrp="1" noChangeArrowheads="1"/>
          </p:cNvSpPr>
          <p:nvPr>
            <p:ph type="dt" sz="quarter" idx="1"/>
          </p:nvPr>
        </p:nvSpPr>
        <p:spPr bwMode="auto">
          <a:xfrm>
            <a:off x="5231638" y="1"/>
            <a:ext cx="4002299" cy="348054"/>
          </a:xfrm>
          <a:prstGeom prst="rect">
            <a:avLst/>
          </a:prstGeom>
          <a:noFill/>
          <a:ln w="9525">
            <a:noFill/>
            <a:miter lim="800000"/>
            <a:headEnd/>
            <a:tailEnd/>
          </a:ln>
          <a:effectLst/>
        </p:spPr>
        <p:txBody>
          <a:bodyPr vert="horz" wrap="square" lIns="91325" tIns="45663" rIns="91325" bIns="45663" numCol="1" anchor="t" anchorCtr="0" compatLnSpc="1">
            <a:prstTxWarp prst="textNoShape">
              <a:avLst/>
            </a:prstTxWarp>
          </a:bodyPr>
          <a:lstStyle>
            <a:lvl1pPr algn="r" defTabSz="913442" eaLnBrk="1" hangingPunct="1">
              <a:defRPr sz="1200">
                <a:solidFill>
                  <a:schemeClr val="tx1"/>
                </a:solidFill>
              </a:defRPr>
            </a:lvl1pPr>
          </a:lstStyle>
          <a:p>
            <a:pPr>
              <a:defRPr/>
            </a:pPr>
            <a:endParaRPr lang="en-US" altLang="en-US"/>
          </a:p>
        </p:txBody>
      </p:sp>
      <p:sp>
        <p:nvSpPr>
          <p:cNvPr id="30724" name="Rectangle 4">
            <a:extLst>
              <a:ext uri="{FF2B5EF4-FFF2-40B4-BE49-F238E27FC236}">
                <a16:creationId xmlns:a16="http://schemas.microsoft.com/office/drawing/2014/main" id="{38BA12BF-B824-21AD-811F-1D5FF750862F}"/>
              </a:ext>
            </a:extLst>
          </p:cNvPr>
          <p:cNvSpPr>
            <a:spLocks noGrp="1" noChangeArrowheads="1"/>
          </p:cNvSpPr>
          <p:nvPr>
            <p:ph type="ftr" sz="quarter" idx="2"/>
          </p:nvPr>
        </p:nvSpPr>
        <p:spPr bwMode="auto">
          <a:xfrm>
            <a:off x="0" y="6600801"/>
            <a:ext cx="4002299" cy="348053"/>
          </a:xfrm>
          <a:prstGeom prst="rect">
            <a:avLst/>
          </a:prstGeom>
          <a:noFill/>
          <a:ln w="9525">
            <a:noFill/>
            <a:miter lim="800000"/>
            <a:headEnd/>
            <a:tailEnd/>
          </a:ln>
          <a:effectLst/>
        </p:spPr>
        <p:txBody>
          <a:bodyPr vert="horz" wrap="square" lIns="91325" tIns="45663" rIns="91325" bIns="45663" numCol="1" anchor="b" anchorCtr="0" compatLnSpc="1">
            <a:prstTxWarp prst="textNoShape">
              <a:avLst/>
            </a:prstTxWarp>
          </a:bodyPr>
          <a:lstStyle>
            <a:lvl1pPr defTabSz="913442" eaLnBrk="1" hangingPunct="1">
              <a:defRPr sz="1200">
                <a:solidFill>
                  <a:schemeClr val="tx1"/>
                </a:solidFill>
              </a:defRPr>
            </a:lvl1pPr>
          </a:lstStyle>
          <a:p>
            <a:pPr>
              <a:defRPr/>
            </a:pPr>
            <a:endParaRPr lang="en-US" altLang="en-US"/>
          </a:p>
        </p:txBody>
      </p:sp>
      <p:sp>
        <p:nvSpPr>
          <p:cNvPr id="30725" name="Rectangle 5">
            <a:extLst>
              <a:ext uri="{FF2B5EF4-FFF2-40B4-BE49-F238E27FC236}">
                <a16:creationId xmlns:a16="http://schemas.microsoft.com/office/drawing/2014/main" id="{EB78ECBD-20F4-EB60-8BCA-F7DCBDD69329}"/>
              </a:ext>
            </a:extLst>
          </p:cNvPr>
          <p:cNvSpPr>
            <a:spLocks noGrp="1" noChangeArrowheads="1"/>
          </p:cNvSpPr>
          <p:nvPr>
            <p:ph type="sldNum" sz="quarter" idx="3"/>
          </p:nvPr>
        </p:nvSpPr>
        <p:spPr bwMode="auto">
          <a:xfrm>
            <a:off x="5231638" y="6600801"/>
            <a:ext cx="4002299" cy="348053"/>
          </a:xfrm>
          <a:prstGeom prst="rect">
            <a:avLst/>
          </a:prstGeom>
          <a:noFill/>
          <a:ln w="9525">
            <a:noFill/>
            <a:miter lim="800000"/>
            <a:headEnd/>
            <a:tailEnd/>
          </a:ln>
          <a:effectLst/>
        </p:spPr>
        <p:txBody>
          <a:bodyPr vert="horz" wrap="square" lIns="91325" tIns="45663" rIns="91325" bIns="45663" numCol="1" anchor="b" anchorCtr="0" compatLnSpc="1">
            <a:prstTxWarp prst="textNoShape">
              <a:avLst/>
            </a:prstTxWarp>
          </a:bodyPr>
          <a:lstStyle>
            <a:lvl1pPr algn="r" defTabSz="913442" eaLnBrk="1" hangingPunct="1">
              <a:defRPr sz="1200">
                <a:solidFill>
                  <a:schemeClr val="tx1"/>
                </a:solidFill>
              </a:defRPr>
            </a:lvl1pPr>
          </a:lstStyle>
          <a:p>
            <a:pPr>
              <a:defRPr/>
            </a:pPr>
            <a:fld id="{B9FBF269-BB7F-4FE1-98EC-F2B7FE6EBD1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2BD20E9-8BCF-1A2A-6EA9-EED59E828C10}"/>
              </a:ext>
            </a:extLst>
          </p:cNvPr>
          <p:cNvSpPr>
            <a:spLocks noGrp="1" noChangeArrowheads="1"/>
          </p:cNvSpPr>
          <p:nvPr>
            <p:ph type="hdr" sz="quarter"/>
          </p:nvPr>
        </p:nvSpPr>
        <p:spPr bwMode="auto">
          <a:xfrm>
            <a:off x="0" y="1"/>
            <a:ext cx="4002299" cy="348054"/>
          </a:xfrm>
          <a:prstGeom prst="rect">
            <a:avLst/>
          </a:prstGeom>
          <a:noFill/>
          <a:ln w="9525">
            <a:noFill/>
            <a:miter lim="800000"/>
            <a:headEnd/>
            <a:tailEnd/>
          </a:ln>
          <a:effectLst/>
        </p:spPr>
        <p:txBody>
          <a:bodyPr vert="horz" wrap="square" lIns="91325" tIns="45663" rIns="91325" bIns="45663" numCol="1" anchor="t" anchorCtr="0" compatLnSpc="1">
            <a:prstTxWarp prst="textNoShape">
              <a:avLst/>
            </a:prstTxWarp>
          </a:bodyPr>
          <a:lstStyle>
            <a:lvl1pPr defTabSz="913442" eaLnBrk="1" hangingPunct="1">
              <a:defRPr sz="1200">
                <a:solidFill>
                  <a:schemeClr val="tx1"/>
                </a:solidFill>
              </a:defRPr>
            </a:lvl1pPr>
          </a:lstStyle>
          <a:p>
            <a:pPr>
              <a:defRPr/>
            </a:pPr>
            <a:endParaRPr lang="en-US" altLang="en-US"/>
          </a:p>
        </p:txBody>
      </p:sp>
      <p:sp>
        <p:nvSpPr>
          <p:cNvPr id="29699" name="Rectangle 3">
            <a:extLst>
              <a:ext uri="{FF2B5EF4-FFF2-40B4-BE49-F238E27FC236}">
                <a16:creationId xmlns:a16="http://schemas.microsoft.com/office/drawing/2014/main" id="{6FA2B3BD-4213-A2FC-9BF6-E5C84764E2E5}"/>
              </a:ext>
            </a:extLst>
          </p:cNvPr>
          <p:cNvSpPr>
            <a:spLocks noGrp="1" noChangeArrowheads="1"/>
          </p:cNvSpPr>
          <p:nvPr>
            <p:ph type="dt" idx="1"/>
          </p:nvPr>
        </p:nvSpPr>
        <p:spPr bwMode="auto">
          <a:xfrm>
            <a:off x="5231638" y="1"/>
            <a:ext cx="4002299" cy="348054"/>
          </a:xfrm>
          <a:prstGeom prst="rect">
            <a:avLst/>
          </a:prstGeom>
          <a:noFill/>
          <a:ln w="9525">
            <a:noFill/>
            <a:miter lim="800000"/>
            <a:headEnd/>
            <a:tailEnd/>
          </a:ln>
          <a:effectLst/>
        </p:spPr>
        <p:txBody>
          <a:bodyPr vert="horz" wrap="square" lIns="91325" tIns="45663" rIns="91325" bIns="45663" numCol="1" anchor="t" anchorCtr="0" compatLnSpc="1">
            <a:prstTxWarp prst="textNoShape">
              <a:avLst/>
            </a:prstTxWarp>
          </a:bodyPr>
          <a:lstStyle>
            <a:lvl1pPr algn="r" defTabSz="913442" eaLnBrk="1" hangingPunct="1">
              <a:defRPr sz="1200">
                <a:solidFill>
                  <a:schemeClr val="tx1"/>
                </a:solidFill>
              </a:defRPr>
            </a:lvl1pPr>
          </a:lstStyle>
          <a:p>
            <a:pPr>
              <a:defRPr/>
            </a:pPr>
            <a:endParaRPr lang="en-US" altLang="en-US"/>
          </a:p>
        </p:txBody>
      </p:sp>
      <p:sp>
        <p:nvSpPr>
          <p:cNvPr id="2052" name="Rectangle 4">
            <a:extLst>
              <a:ext uri="{FF2B5EF4-FFF2-40B4-BE49-F238E27FC236}">
                <a16:creationId xmlns:a16="http://schemas.microsoft.com/office/drawing/2014/main" id="{6EB34447-07AA-009E-ACFB-BCD4C3D646EB}"/>
              </a:ext>
            </a:extLst>
          </p:cNvPr>
          <p:cNvSpPr>
            <a:spLocks noGrp="1" noRot="1" noChangeAspect="1" noChangeArrowheads="1" noTextEdit="1"/>
          </p:cNvSpPr>
          <p:nvPr>
            <p:ph type="sldImg" idx="2"/>
          </p:nvPr>
        </p:nvSpPr>
        <p:spPr bwMode="auto">
          <a:xfrm>
            <a:off x="2386013" y="520700"/>
            <a:ext cx="4465637" cy="2605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AAD16870-A272-7373-1D96-B387C906739A}"/>
              </a:ext>
            </a:extLst>
          </p:cNvPr>
          <p:cNvSpPr>
            <a:spLocks noGrp="1" noChangeArrowheads="1"/>
          </p:cNvSpPr>
          <p:nvPr>
            <p:ph type="body" sz="quarter" idx="3"/>
          </p:nvPr>
        </p:nvSpPr>
        <p:spPr bwMode="auto">
          <a:xfrm>
            <a:off x="923608" y="3301011"/>
            <a:ext cx="7388860" cy="3127595"/>
          </a:xfrm>
          <a:prstGeom prst="rect">
            <a:avLst/>
          </a:prstGeom>
          <a:noFill/>
          <a:ln w="9525">
            <a:noFill/>
            <a:miter lim="800000"/>
            <a:headEnd/>
            <a:tailEnd/>
          </a:ln>
          <a:effectLst/>
        </p:spPr>
        <p:txBody>
          <a:bodyPr vert="horz" wrap="square" lIns="91325" tIns="45663" rIns="91325" bIns="456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927D45C3-6BD3-12BC-DA65-87ECEAA2BB0B}"/>
              </a:ext>
            </a:extLst>
          </p:cNvPr>
          <p:cNvSpPr>
            <a:spLocks noGrp="1" noChangeArrowheads="1"/>
          </p:cNvSpPr>
          <p:nvPr>
            <p:ph type="ftr" sz="quarter" idx="4"/>
          </p:nvPr>
        </p:nvSpPr>
        <p:spPr bwMode="auto">
          <a:xfrm>
            <a:off x="0" y="6600801"/>
            <a:ext cx="4002299" cy="348053"/>
          </a:xfrm>
          <a:prstGeom prst="rect">
            <a:avLst/>
          </a:prstGeom>
          <a:noFill/>
          <a:ln w="9525">
            <a:noFill/>
            <a:miter lim="800000"/>
            <a:headEnd/>
            <a:tailEnd/>
          </a:ln>
          <a:effectLst/>
        </p:spPr>
        <p:txBody>
          <a:bodyPr vert="horz" wrap="square" lIns="91325" tIns="45663" rIns="91325" bIns="45663" numCol="1" anchor="b" anchorCtr="0" compatLnSpc="1">
            <a:prstTxWarp prst="textNoShape">
              <a:avLst/>
            </a:prstTxWarp>
          </a:bodyPr>
          <a:lstStyle>
            <a:lvl1pPr defTabSz="913442" eaLnBrk="1" hangingPunct="1">
              <a:defRPr sz="1200">
                <a:solidFill>
                  <a:schemeClr val="tx1"/>
                </a:solidFill>
              </a:defRPr>
            </a:lvl1pPr>
          </a:lstStyle>
          <a:p>
            <a:pPr>
              <a:defRPr/>
            </a:pPr>
            <a:endParaRPr lang="en-US" altLang="en-US"/>
          </a:p>
        </p:txBody>
      </p:sp>
      <p:sp>
        <p:nvSpPr>
          <p:cNvPr id="29703" name="Rectangle 7">
            <a:extLst>
              <a:ext uri="{FF2B5EF4-FFF2-40B4-BE49-F238E27FC236}">
                <a16:creationId xmlns:a16="http://schemas.microsoft.com/office/drawing/2014/main" id="{B201FBC9-7C01-B5D1-5E48-DC7CE3BC34DA}"/>
              </a:ext>
            </a:extLst>
          </p:cNvPr>
          <p:cNvSpPr>
            <a:spLocks noGrp="1" noChangeArrowheads="1"/>
          </p:cNvSpPr>
          <p:nvPr>
            <p:ph type="sldNum" sz="quarter" idx="5"/>
          </p:nvPr>
        </p:nvSpPr>
        <p:spPr bwMode="auto">
          <a:xfrm>
            <a:off x="5231638" y="6600801"/>
            <a:ext cx="4002299" cy="348053"/>
          </a:xfrm>
          <a:prstGeom prst="rect">
            <a:avLst/>
          </a:prstGeom>
          <a:noFill/>
          <a:ln w="9525">
            <a:noFill/>
            <a:miter lim="800000"/>
            <a:headEnd/>
            <a:tailEnd/>
          </a:ln>
          <a:effectLst/>
        </p:spPr>
        <p:txBody>
          <a:bodyPr vert="horz" wrap="square" lIns="91325" tIns="45663" rIns="91325" bIns="45663" numCol="1" anchor="b" anchorCtr="0" compatLnSpc="1">
            <a:prstTxWarp prst="textNoShape">
              <a:avLst/>
            </a:prstTxWarp>
          </a:bodyPr>
          <a:lstStyle>
            <a:lvl1pPr algn="r" defTabSz="913442" eaLnBrk="1" hangingPunct="1">
              <a:defRPr sz="1200">
                <a:solidFill>
                  <a:schemeClr val="tx1"/>
                </a:solidFill>
              </a:defRPr>
            </a:lvl1pPr>
          </a:lstStyle>
          <a:p>
            <a:pPr>
              <a:defRPr/>
            </a:pPr>
            <a:fld id="{141C4603-F157-4973-9FB2-8685F1548F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65"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734C03F-B469-32FF-C8F0-E85511906DC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0752E814-EC9B-A067-64DB-CC61F54F8D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65EB69EB-B612-02A3-5C3F-F21EAE0D3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2">
              <a:defRPr sz="10800">
                <a:solidFill>
                  <a:schemeClr val="tx2"/>
                </a:solidFill>
                <a:latin typeface="Arial" panose="020B0604020202020204" pitchFamily="34" charset="0"/>
                <a:ea typeface="MS PGothic" panose="020B0600070205080204" pitchFamily="34" charset="-128"/>
              </a:defRPr>
            </a:lvl1pPr>
            <a:lvl2pPr marL="756620" indent="-291008" defTabSz="913442">
              <a:defRPr sz="10800">
                <a:solidFill>
                  <a:schemeClr val="tx2"/>
                </a:solidFill>
                <a:latin typeface="Arial" panose="020B0604020202020204" pitchFamily="34" charset="0"/>
                <a:ea typeface="MS PGothic" panose="020B0600070205080204" pitchFamily="34" charset="-128"/>
              </a:defRPr>
            </a:lvl2pPr>
            <a:lvl3pPr marL="1164031" indent="-232806" defTabSz="913442">
              <a:defRPr sz="10800">
                <a:solidFill>
                  <a:schemeClr val="tx2"/>
                </a:solidFill>
                <a:latin typeface="Arial" panose="020B0604020202020204" pitchFamily="34" charset="0"/>
                <a:ea typeface="MS PGothic" panose="020B0600070205080204" pitchFamily="34" charset="-128"/>
              </a:defRPr>
            </a:lvl3pPr>
            <a:lvl4pPr marL="1629644" indent="-232806" defTabSz="913442">
              <a:defRPr sz="10800">
                <a:solidFill>
                  <a:schemeClr val="tx2"/>
                </a:solidFill>
                <a:latin typeface="Arial" panose="020B0604020202020204" pitchFamily="34" charset="0"/>
                <a:ea typeface="MS PGothic" panose="020B0600070205080204" pitchFamily="34" charset="-128"/>
              </a:defRPr>
            </a:lvl4pPr>
            <a:lvl5pPr marL="2095256" indent="-232806" defTabSz="913442">
              <a:defRPr sz="10800">
                <a:solidFill>
                  <a:schemeClr val="tx2"/>
                </a:solidFill>
                <a:latin typeface="Arial" panose="020B0604020202020204" pitchFamily="34" charset="0"/>
                <a:ea typeface="MS PGothic" panose="020B0600070205080204" pitchFamily="34" charset="-128"/>
              </a:defRPr>
            </a:lvl5pPr>
            <a:lvl6pPr marL="2560869" indent="-232806" defTabSz="913442" eaLnBrk="0" fontAlgn="base" hangingPunct="0">
              <a:spcBef>
                <a:spcPct val="0"/>
              </a:spcBef>
              <a:spcAft>
                <a:spcPct val="0"/>
              </a:spcAft>
              <a:defRPr sz="10800">
                <a:solidFill>
                  <a:schemeClr val="tx2"/>
                </a:solidFill>
                <a:latin typeface="Arial" panose="020B0604020202020204" pitchFamily="34" charset="0"/>
                <a:ea typeface="MS PGothic" panose="020B0600070205080204" pitchFamily="34" charset="-128"/>
              </a:defRPr>
            </a:lvl6pPr>
            <a:lvl7pPr marL="3026481" indent="-232806" defTabSz="913442" eaLnBrk="0" fontAlgn="base" hangingPunct="0">
              <a:spcBef>
                <a:spcPct val="0"/>
              </a:spcBef>
              <a:spcAft>
                <a:spcPct val="0"/>
              </a:spcAft>
              <a:defRPr sz="10800">
                <a:solidFill>
                  <a:schemeClr val="tx2"/>
                </a:solidFill>
                <a:latin typeface="Arial" panose="020B0604020202020204" pitchFamily="34" charset="0"/>
                <a:ea typeface="MS PGothic" panose="020B0600070205080204" pitchFamily="34" charset="-128"/>
              </a:defRPr>
            </a:lvl7pPr>
            <a:lvl8pPr marL="3492094" indent="-232806" defTabSz="913442" eaLnBrk="0" fontAlgn="base" hangingPunct="0">
              <a:spcBef>
                <a:spcPct val="0"/>
              </a:spcBef>
              <a:spcAft>
                <a:spcPct val="0"/>
              </a:spcAft>
              <a:defRPr sz="10800">
                <a:solidFill>
                  <a:schemeClr val="tx2"/>
                </a:solidFill>
                <a:latin typeface="Arial" panose="020B0604020202020204" pitchFamily="34" charset="0"/>
                <a:ea typeface="MS PGothic" panose="020B0600070205080204" pitchFamily="34" charset="-128"/>
              </a:defRPr>
            </a:lvl8pPr>
            <a:lvl9pPr marL="3957706" indent="-232806" defTabSz="913442" eaLnBrk="0" fontAlgn="base" hangingPunct="0">
              <a:spcBef>
                <a:spcPct val="0"/>
              </a:spcBef>
              <a:spcAft>
                <a:spcPct val="0"/>
              </a:spcAft>
              <a:defRPr sz="10800">
                <a:solidFill>
                  <a:schemeClr val="tx2"/>
                </a:solidFill>
                <a:latin typeface="Arial" panose="020B0604020202020204" pitchFamily="34" charset="0"/>
                <a:ea typeface="MS PGothic" panose="020B0600070205080204" pitchFamily="34" charset="-128"/>
              </a:defRPr>
            </a:lvl9pPr>
          </a:lstStyle>
          <a:p>
            <a:fld id="{29F1B989-8DD8-4EF3-8FFF-C2EE4AB7D67B}" type="slidenum">
              <a:rPr lang="en-US" altLang="en-US" sz="1200" smtClean="0">
                <a:solidFill>
                  <a:schemeClr val="tx1"/>
                </a:solidFill>
              </a:rPr>
              <a:pPr/>
              <a:t>1</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8" y="5965566"/>
            <a:ext cx="27979687" cy="4115329"/>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4938715" y="10880995"/>
            <a:ext cx="23040976" cy="4908021"/>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711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5" y="768615"/>
            <a:ext cx="29627513" cy="32004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1645445" y="4480190"/>
            <a:ext cx="29627513" cy="1267380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60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7271" y="768616"/>
            <a:ext cx="7405687" cy="1638538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445" y="768616"/>
            <a:ext cx="21993226" cy="1638538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746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5" y="768615"/>
            <a:ext cx="29627513" cy="32004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1645445" y="4480190"/>
            <a:ext cx="29627513" cy="12673806"/>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73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2338579"/>
            <a:ext cx="27979687" cy="3815292"/>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6" y="8138055"/>
            <a:ext cx="27979687" cy="42005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1529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5" y="768615"/>
            <a:ext cx="29627513" cy="32004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645447" y="4480190"/>
            <a:ext cx="14699455" cy="12673806"/>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73500" y="4480190"/>
            <a:ext cx="14699458" cy="12673806"/>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76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5" y="768615"/>
            <a:ext cx="29627513" cy="32004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645447" y="4298686"/>
            <a:ext cx="14544676" cy="1790964"/>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5447" y="6089654"/>
            <a:ext cx="14544676" cy="11064346"/>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1139" y="4298686"/>
            <a:ext cx="14551819" cy="1790964"/>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1139" y="6089654"/>
            <a:ext cx="14551819" cy="11064346"/>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1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5" y="768615"/>
            <a:ext cx="29627513" cy="32004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371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75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764915"/>
            <a:ext cx="10829926" cy="325411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12870658" y="764916"/>
            <a:ext cx="18402300" cy="1638908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5" y="4019021"/>
            <a:ext cx="10829926" cy="131349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574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3189" y="13442422"/>
            <a:ext cx="19750087" cy="1585383"/>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3189" y="1715030"/>
            <a:ext cx="19750087" cy="11521811"/>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453189" y="15027804"/>
            <a:ext cx="19750087" cy="2253986"/>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018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2" name="Text Box 38">
            <a:extLst>
              <a:ext uri="{FF2B5EF4-FFF2-40B4-BE49-F238E27FC236}">
                <a16:creationId xmlns:a16="http://schemas.microsoft.com/office/drawing/2014/main" id="{3E1C8ED3-7D8C-8BF7-5B14-9BC5AD263EF0}"/>
              </a:ext>
            </a:extLst>
          </p:cNvPr>
          <p:cNvSpPr txBox="1">
            <a:spLocks noChangeArrowheads="1"/>
          </p:cNvSpPr>
          <p:nvPr userDrawn="1"/>
        </p:nvSpPr>
        <p:spPr bwMode="auto">
          <a:xfrm>
            <a:off x="11201400" y="3600450"/>
            <a:ext cx="10504488" cy="538163"/>
          </a:xfrm>
          <a:prstGeom prst="rect">
            <a:avLst/>
          </a:prstGeom>
          <a:noFill/>
          <a:ln w="9525">
            <a:noFill/>
            <a:miter lim="800000"/>
            <a:headEnd/>
            <a:tailEnd/>
          </a:ln>
          <a:effectLst/>
        </p:spPr>
        <p:txBody>
          <a:bodyPr lIns="91426" tIns="45713" rIns="91426" bIns="45713">
            <a:spAutoFit/>
          </a:bodyPr>
          <a:lstStyle>
            <a:lvl1pPr defTabSz="2193925">
              <a:defRPr sz="10600">
                <a:solidFill>
                  <a:schemeClr val="tx2"/>
                </a:solidFill>
                <a:latin typeface="Arial" panose="020B0604020202020204" pitchFamily="34" charset="0"/>
                <a:ea typeface="MS PGothic" panose="020B0600070205080204" pitchFamily="34" charset="-128"/>
              </a:defRPr>
            </a:lvl1pPr>
            <a:lvl2pPr marL="37931725" indent="-37474525" defTabSz="2193925">
              <a:defRPr sz="10600">
                <a:solidFill>
                  <a:schemeClr val="tx2"/>
                </a:solidFill>
                <a:latin typeface="Arial" panose="020B0604020202020204" pitchFamily="34" charset="0"/>
                <a:ea typeface="MS PGothic" panose="020B0600070205080204" pitchFamily="34" charset="-128"/>
              </a:defRPr>
            </a:lvl2pPr>
            <a:lvl3pPr marL="1143000" indent="-228600" defTabSz="2193925">
              <a:defRPr sz="10600">
                <a:solidFill>
                  <a:schemeClr val="tx2"/>
                </a:solidFill>
                <a:latin typeface="Arial" panose="020B0604020202020204" pitchFamily="34" charset="0"/>
                <a:ea typeface="MS PGothic" panose="020B0600070205080204" pitchFamily="34" charset="-128"/>
              </a:defRPr>
            </a:lvl3pPr>
            <a:lvl4pPr marL="1600200" indent="-228600" defTabSz="2193925">
              <a:defRPr sz="10600">
                <a:solidFill>
                  <a:schemeClr val="tx2"/>
                </a:solidFill>
                <a:latin typeface="Arial" panose="020B0604020202020204" pitchFamily="34" charset="0"/>
                <a:ea typeface="MS PGothic" panose="020B0600070205080204" pitchFamily="34" charset="-128"/>
              </a:defRPr>
            </a:lvl4pPr>
            <a:lvl5pPr marL="2057400" indent="-228600" defTabSz="2193925">
              <a:defRPr sz="106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29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0" fontAlgn="base" hangingPunct="0">
        <a:spcBef>
          <a:spcPct val="0"/>
        </a:spcBef>
        <a:spcAft>
          <a:spcPct val="0"/>
        </a:spcAft>
        <a:defRPr sz="6500" b="1">
          <a:solidFill>
            <a:schemeClr val="bg1"/>
          </a:solidFill>
          <a:latin typeface="+mj-lt"/>
          <a:ea typeface="MS PGothic" panose="020B0600070205080204" pitchFamily="34" charset="-128"/>
          <a:cs typeface="ＭＳ Ｐゴシック" charset="0"/>
        </a:defRPr>
      </a:lvl1pPr>
      <a:lvl2pPr algn="ctr" defTabSz="2193925" rtl="0" eaLnBrk="0" fontAlgn="base" hangingPunct="0">
        <a:spcBef>
          <a:spcPct val="0"/>
        </a:spcBef>
        <a:spcAft>
          <a:spcPct val="0"/>
        </a:spcAft>
        <a:defRPr sz="6500" b="1">
          <a:solidFill>
            <a:schemeClr val="bg1"/>
          </a:solidFill>
          <a:latin typeface="Arial" pitchFamily="-65" charset="0"/>
          <a:ea typeface="MS PGothic" panose="020B0600070205080204" pitchFamily="34" charset="-128"/>
          <a:cs typeface="ＭＳ Ｐゴシック" charset="0"/>
        </a:defRPr>
      </a:lvl2pPr>
      <a:lvl3pPr algn="ctr" defTabSz="2193925" rtl="0" eaLnBrk="0" fontAlgn="base" hangingPunct="0">
        <a:spcBef>
          <a:spcPct val="0"/>
        </a:spcBef>
        <a:spcAft>
          <a:spcPct val="0"/>
        </a:spcAft>
        <a:defRPr sz="6500" b="1">
          <a:solidFill>
            <a:schemeClr val="bg1"/>
          </a:solidFill>
          <a:latin typeface="Arial" pitchFamily="-65" charset="0"/>
          <a:ea typeface="MS PGothic" panose="020B0600070205080204" pitchFamily="34" charset="-128"/>
          <a:cs typeface="ＭＳ Ｐゴシック" charset="0"/>
        </a:defRPr>
      </a:lvl3pPr>
      <a:lvl4pPr algn="ctr" defTabSz="2193925" rtl="0" eaLnBrk="0" fontAlgn="base" hangingPunct="0">
        <a:spcBef>
          <a:spcPct val="0"/>
        </a:spcBef>
        <a:spcAft>
          <a:spcPct val="0"/>
        </a:spcAft>
        <a:defRPr sz="6500" b="1">
          <a:solidFill>
            <a:schemeClr val="bg1"/>
          </a:solidFill>
          <a:latin typeface="Arial" pitchFamily="-65" charset="0"/>
          <a:ea typeface="MS PGothic" panose="020B0600070205080204" pitchFamily="34" charset="-128"/>
          <a:cs typeface="ＭＳ Ｐゴシック" charset="0"/>
        </a:defRPr>
      </a:lvl4pPr>
      <a:lvl5pPr algn="ctr" defTabSz="2193925" rtl="0" eaLnBrk="0" fontAlgn="base" hangingPunct="0">
        <a:spcBef>
          <a:spcPct val="0"/>
        </a:spcBef>
        <a:spcAft>
          <a:spcPct val="0"/>
        </a:spcAft>
        <a:defRPr sz="6500" b="1">
          <a:solidFill>
            <a:schemeClr val="bg1"/>
          </a:solidFill>
          <a:latin typeface="Arial" pitchFamily="-65" charset="0"/>
          <a:ea typeface="MS PGothic" panose="020B0600070205080204" pitchFamily="34" charset="-128"/>
          <a:cs typeface="ＭＳ Ｐゴシック" charset="0"/>
        </a:defRPr>
      </a:lvl5pPr>
      <a:lvl6pPr marL="457200" algn="ctr" defTabSz="2193925" rtl="0" fontAlgn="base">
        <a:spcBef>
          <a:spcPct val="0"/>
        </a:spcBef>
        <a:spcAft>
          <a:spcPct val="0"/>
        </a:spcAft>
        <a:defRPr sz="6500" b="1">
          <a:solidFill>
            <a:schemeClr val="bg1"/>
          </a:solidFill>
          <a:latin typeface="Arial" pitchFamily="-65" charset="0"/>
        </a:defRPr>
      </a:lvl6pPr>
      <a:lvl7pPr marL="914400" algn="ctr" defTabSz="2193925" rtl="0" fontAlgn="base">
        <a:spcBef>
          <a:spcPct val="0"/>
        </a:spcBef>
        <a:spcAft>
          <a:spcPct val="0"/>
        </a:spcAft>
        <a:defRPr sz="6500" b="1">
          <a:solidFill>
            <a:schemeClr val="bg1"/>
          </a:solidFill>
          <a:latin typeface="Arial" pitchFamily="-65" charset="0"/>
        </a:defRPr>
      </a:lvl7pPr>
      <a:lvl8pPr marL="1371600" algn="ctr" defTabSz="2193925" rtl="0" fontAlgn="base">
        <a:spcBef>
          <a:spcPct val="0"/>
        </a:spcBef>
        <a:spcAft>
          <a:spcPct val="0"/>
        </a:spcAft>
        <a:defRPr sz="6500" b="1">
          <a:solidFill>
            <a:schemeClr val="bg1"/>
          </a:solidFill>
          <a:latin typeface="Arial" pitchFamily="-65" charset="0"/>
        </a:defRPr>
      </a:lvl8pPr>
      <a:lvl9pPr marL="1828800" algn="ctr" defTabSz="2193925" rtl="0" fontAlgn="base">
        <a:spcBef>
          <a:spcPct val="0"/>
        </a:spcBef>
        <a:spcAft>
          <a:spcPct val="0"/>
        </a:spcAft>
        <a:defRPr sz="6500" b="1">
          <a:solidFill>
            <a:schemeClr val="bg1"/>
          </a:solidFill>
          <a:latin typeface="Arial" pitchFamily="-65" charset="0"/>
        </a:defRPr>
      </a:lvl9pPr>
    </p:titleStyle>
    <p:bodyStyle>
      <a:lvl1pPr marL="822325" indent="-822325" algn="l" defTabSz="2193925" rtl="0" eaLnBrk="0" fontAlgn="base" hangingPunct="0">
        <a:spcBef>
          <a:spcPct val="20000"/>
        </a:spcBef>
        <a:spcAft>
          <a:spcPct val="0"/>
        </a:spcAft>
        <a:defRPr sz="1700">
          <a:solidFill>
            <a:schemeClr val="tx1"/>
          </a:solidFill>
          <a:latin typeface="+mn-lt"/>
          <a:ea typeface="MS PGothic" panose="020B0600070205080204" pitchFamily="34" charset="-128"/>
          <a:cs typeface="ＭＳ Ｐゴシック" charset="0"/>
        </a:defRPr>
      </a:lvl1pPr>
      <a:lvl2pPr marL="1782763" indent="-685800" algn="l" defTabSz="2193925" rtl="0" eaLnBrk="0" fontAlgn="base" hangingPunct="0">
        <a:spcBef>
          <a:spcPct val="20000"/>
        </a:spcBef>
        <a:spcAft>
          <a:spcPct val="0"/>
        </a:spcAft>
        <a:buChar char="–"/>
        <a:defRPr sz="3600">
          <a:solidFill>
            <a:schemeClr val="tx1"/>
          </a:solidFill>
          <a:latin typeface="+mn-lt"/>
          <a:ea typeface="MS PGothic" panose="020B0600070205080204" pitchFamily="34" charset="-128"/>
        </a:defRPr>
      </a:lvl2pPr>
      <a:lvl3pPr marL="2743200" indent="-549275" algn="l" defTabSz="2193925" rtl="0" eaLnBrk="0" fontAlgn="base" hangingPunct="0">
        <a:spcBef>
          <a:spcPct val="20000"/>
        </a:spcBef>
        <a:spcAft>
          <a:spcPct val="0"/>
        </a:spcAft>
        <a:buChar char="•"/>
        <a:defRPr sz="3100">
          <a:solidFill>
            <a:schemeClr val="tx1"/>
          </a:solidFill>
          <a:latin typeface="+mn-lt"/>
          <a:ea typeface="MS PGothic" panose="020B0600070205080204" pitchFamily="34" charset="-128"/>
        </a:defRPr>
      </a:lvl3pPr>
      <a:lvl4pPr marL="3840163" indent="-547688" algn="l" defTabSz="2193925" rtl="0" eaLnBrk="0" fontAlgn="base" hangingPunct="0">
        <a:spcBef>
          <a:spcPct val="20000"/>
        </a:spcBef>
        <a:spcAft>
          <a:spcPct val="0"/>
        </a:spcAft>
        <a:buChar char="–"/>
        <a:defRPr sz="2400">
          <a:solidFill>
            <a:schemeClr val="tx1"/>
          </a:solidFill>
          <a:latin typeface="+mn-lt"/>
          <a:ea typeface="MS PGothic" panose="020B0600070205080204" pitchFamily="34" charset="-128"/>
        </a:defRPr>
      </a:lvl4pPr>
      <a:lvl5pPr marL="4937125" indent="-547688" algn="l" defTabSz="2193925" rtl="0" eaLnBrk="0" fontAlgn="base" hangingPunct="0">
        <a:spcBef>
          <a:spcPct val="20000"/>
        </a:spcBef>
        <a:spcAft>
          <a:spcPct val="0"/>
        </a:spcAft>
        <a:buChar char="»"/>
        <a:defRPr sz="2400">
          <a:solidFill>
            <a:schemeClr val="tx1"/>
          </a:solidFill>
          <a:latin typeface="+mn-lt"/>
          <a:ea typeface="MS PGothic" panose="020B0600070205080204" pitchFamily="34" charset="-128"/>
        </a:defRPr>
      </a:lvl5pPr>
      <a:lvl6pPr marL="5394325" indent="-547688" algn="l" defTabSz="2193925" rtl="0" fontAlgn="base">
        <a:spcBef>
          <a:spcPct val="20000"/>
        </a:spcBef>
        <a:spcAft>
          <a:spcPct val="0"/>
        </a:spcAft>
        <a:buChar char="»"/>
        <a:defRPr sz="2400">
          <a:solidFill>
            <a:schemeClr val="tx1"/>
          </a:solidFill>
          <a:latin typeface="+mn-lt"/>
          <a:ea typeface="ＭＳ Ｐゴシック" pitchFamily="-65" charset="-128"/>
        </a:defRPr>
      </a:lvl6pPr>
      <a:lvl7pPr marL="5851525" indent="-547688" algn="l" defTabSz="2193925" rtl="0" fontAlgn="base">
        <a:spcBef>
          <a:spcPct val="20000"/>
        </a:spcBef>
        <a:spcAft>
          <a:spcPct val="0"/>
        </a:spcAft>
        <a:buChar char="»"/>
        <a:defRPr sz="2400">
          <a:solidFill>
            <a:schemeClr val="tx1"/>
          </a:solidFill>
          <a:latin typeface="+mn-lt"/>
          <a:ea typeface="ＭＳ Ｐゴシック" pitchFamily="-65" charset="-128"/>
        </a:defRPr>
      </a:lvl7pPr>
      <a:lvl8pPr marL="6308725" indent="-547688" algn="l" defTabSz="2193925" rtl="0" fontAlgn="base">
        <a:spcBef>
          <a:spcPct val="20000"/>
        </a:spcBef>
        <a:spcAft>
          <a:spcPct val="0"/>
        </a:spcAft>
        <a:buChar char="»"/>
        <a:defRPr sz="2400">
          <a:solidFill>
            <a:schemeClr val="tx1"/>
          </a:solidFill>
          <a:latin typeface="+mn-lt"/>
          <a:ea typeface="ＭＳ Ｐゴシック" pitchFamily="-65" charset="-128"/>
        </a:defRPr>
      </a:lvl8pPr>
      <a:lvl9pPr marL="6765925" indent="-547688" algn="l" defTabSz="2193925" rtl="0" fontAlgn="base">
        <a:spcBef>
          <a:spcPct val="20000"/>
        </a:spcBef>
        <a:spcAft>
          <a:spcPct val="0"/>
        </a:spcAft>
        <a:buChar char="»"/>
        <a:defRPr sz="2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7">
            <a:extLst>
              <a:ext uri="{FF2B5EF4-FFF2-40B4-BE49-F238E27FC236}">
                <a16:creationId xmlns:a16="http://schemas.microsoft.com/office/drawing/2014/main" id="{E8998927-D051-9DC2-3CEB-E71E6E40FFD7}"/>
              </a:ext>
            </a:extLst>
          </p:cNvPr>
          <p:cNvSpPr>
            <a:spLocks noChangeArrowheads="1"/>
          </p:cNvSpPr>
          <p:nvPr/>
        </p:nvSpPr>
        <p:spPr bwMode="auto">
          <a:xfrm>
            <a:off x="347286" y="8529998"/>
            <a:ext cx="10287000" cy="622300"/>
          </a:xfrm>
          <a:prstGeom prst="roundRect">
            <a:avLst>
              <a:gd name="adj" fmla="val 16667"/>
            </a:avLst>
          </a:prstGeom>
          <a:solidFill>
            <a:srgbClr val="9913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rPr>
              <a:t>RATIONALE</a:t>
            </a:r>
          </a:p>
        </p:txBody>
      </p:sp>
      <p:sp>
        <p:nvSpPr>
          <p:cNvPr id="4099" name="Rectangle 1">
            <a:extLst>
              <a:ext uri="{FF2B5EF4-FFF2-40B4-BE49-F238E27FC236}">
                <a16:creationId xmlns:a16="http://schemas.microsoft.com/office/drawing/2014/main" id="{E30E9068-00F4-152C-995D-1268DA91B879}"/>
              </a:ext>
            </a:extLst>
          </p:cNvPr>
          <p:cNvSpPr>
            <a:spLocks noChangeArrowheads="1"/>
          </p:cNvSpPr>
          <p:nvPr/>
        </p:nvSpPr>
        <p:spPr bwMode="auto">
          <a:xfrm>
            <a:off x="0" y="-195222"/>
            <a:ext cx="32918400" cy="2574885"/>
          </a:xfrm>
          <a:prstGeom prst="rect">
            <a:avLst/>
          </a:prstGeom>
          <a:solidFill>
            <a:srgbClr val="9A1522"/>
          </a:solidFill>
          <a:ln>
            <a:noFill/>
          </a:ln>
        </p:spPr>
        <p:txBody>
          <a:bodyPr/>
          <a:lstStyle>
            <a:lvl1pPr defTabSz="2193925">
              <a:defRPr sz="10600">
                <a:solidFill>
                  <a:schemeClr val="tx2"/>
                </a:solidFill>
                <a:latin typeface="Arial" panose="020B0604020202020204" pitchFamily="34" charset="0"/>
                <a:ea typeface="MS PGothic" panose="020B0600070205080204" pitchFamily="34" charset="-128"/>
              </a:defRPr>
            </a:lvl1pPr>
            <a:lvl2pPr marL="742950" indent="-285750" defTabSz="2193925">
              <a:defRPr sz="10600">
                <a:solidFill>
                  <a:schemeClr val="tx2"/>
                </a:solidFill>
                <a:latin typeface="Arial" panose="020B0604020202020204" pitchFamily="34" charset="0"/>
                <a:ea typeface="MS PGothic" panose="020B0600070205080204" pitchFamily="34" charset="-128"/>
              </a:defRPr>
            </a:lvl2pPr>
            <a:lvl3pPr marL="1143000" indent="-228600" defTabSz="2193925">
              <a:defRPr sz="10600">
                <a:solidFill>
                  <a:schemeClr val="tx2"/>
                </a:solidFill>
                <a:latin typeface="Arial" panose="020B0604020202020204" pitchFamily="34" charset="0"/>
                <a:ea typeface="MS PGothic" panose="020B0600070205080204" pitchFamily="34" charset="-128"/>
              </a:defRPr>
            </a:lvl3pPr>
            <a:lvl4pPr marL="1600200" indent="-228600" defTabSz="2193925">
              <a:defRPr sz="10600">
                <a:solidFill>
                  <a:schemeClr val="tx2"/>
                </a:solidFill>
                <a:latin typeface="Arial" panose="020B0604020202020204" pitchFamily="34" charset="0"/>
                <a:ea typeface="MS PGothic" panose="020B0600070205080204" pitchFamily="34" charset="-128"/>
              </a:defRPr>
            </a:lvl4pPr>
            <a:lvl5pPr marL="2057400" indent="-228600" defTabSz="2193925">
              <a:defRPr sz="106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D0C0C"/>
              </a:solidFill>
            </a:endParaRPr>
          </a:p>
        </p:txBody>
      </p:sp>
      <p:sp>
        <p:nvSpPr>
          <p:cNvPr id="4100" name="AutoShape 57">
            <a:extLst>
              <a:ext uri="{FF2B5EF4-FFF2-40B4-BE49-F238E27FC236}">
                <a16:creationId xmlns:a16="http://schemas.microsoft.com/office/drawing/2014/main" id="{76E41C9E-EDBE-68F9-75F8-D096133F088A}"/>
              </a:ext>
            </a:extLst>
          </p:cNvPr>
          <p:cNvSpPr>
            <a:spLocks noChangeArrowheads="1"/>
          </p:cNvSpPr>
          <p:nvPr/>
        </p:nvSpPr>
        <p:spPr bwMode="auto">
          <a:xfrm>
            <a:off x="22288500" y="2514600"/>
            <a:ext cx="10287000" cy="654050"/>
          </a:xfrm>
          <a:prstGeom prst="roundRect">
            <a:avLst>
              <a:gd name="adj" fmla="val 16667"/>
            </a:avLst>
          </a:prstGeom>
          <a:solidFill>
            <a:srgbClr val="9913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rPr>
              <a:t>RESULTS</a:t>
            </a:r>
          </a:p>
        </p:txBody>
      </p:sp>
      <p:sp>
        <p:nvSpPr>
          <p:cNvPr id="4101" name="AutoShape 56">
            <a:extLst>
              <a:ext uri="{FF2B5EF4-FFF2-40B4-BE49-F238E27FC236}">
                <a16:creationId xmlns:a16="http://schemas.microsoft.com/office/drawing/2014/main" id="{58575657-5D07-D4C7-C038-F03E1F4D644E}"/>
              </a:ext>
            </a:extLst>
          </p:cNvPr>
          <p:cNvSpPr>
            <a:spLocks noChangeArrowheads="1"/>
          </p:cNvSpPr>
          <p:nvPr/>
        </p:nvSpPr>
        <p:spPr bwMode="auto">
          <a:xfrm>
            <a:off x="11315700" y="2514600"/>
            <a:ext cx="10287000" cy="654050"/>
          </a:xfrm>
          <a:prstGeom prst="roundRect">
            <a:avLst>
              <a:gd name="adj" fmla="val 16667"/>
            </a:avLst>
          </a:prstGeom>
          <a:solidFill>
            <a:srgbClr val="9913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rPr>
              <a:t>RESULTS</a:t>
            </a:r>
          </a:p>
        </p:txBody>
      </p:sp>
      <p:sp>
        <p:nvSpPr>
          <p:cNvPr id="4103" name="Rectangle 41">
            <a:extLst>
              <a:ext uri="{FF2B5EF4-FFF2-40B4-BE49-F238E27FC236}">
                <a16:creationId xmlns:a16="http://schemas.microsoft.com/office/drawing/2014/main" id="{F3B40F07-49D1-DEDC-4F9A-DA545C1ACC80}"/>
              </a:ext>
            </a:extLst>
          </p:cNvPr>
          <p:cNvSpPr>
            <a:spLocks noChangeArrowheads="1"/>
          </p:cNvSpPr>
          <p:nvPr/>
        </p:nvSpPr>
        <p:spPr bwMode="auto">
          <a:xfrm>
            <a:off x="17352" y="-51972"/>
            <a:ext cx="32918400" cy="2842245"/>
          </a:xfrm>
          <a:prstGeom prst="rect">
            <a:avLst/>
          </a:prstGeom>
          <a:noFill/>
          <a:ln>
            <a:noFill/>
          </a:ln>
        </p:spPr>
        <p:txBody>
          <a:bodyPr lIns="91426" tIns="45713" rIns="91426" bIns="45713" anchor="ctr"/>
          <a:lstStyle>
            <a:lvl1pPr defTabSz="2193925">
              <a:defRPr sz="10600">
                <a:solidFill>
                  <a:schemeClr val="tx2"/>
                </a:solidFill>
                <a:latin typeface="Arial" panose="020B0604020202020204" pitchFamily="34" charset="0"/>
                <a:ea typeface="MS PGothic" panose="020B0600070205080204" pitchFamily="34" charset="-128"/>
              </a:defRPr>
            </a:lvl1pPr>
            <a:lvl2pPr marL="742950" indent="-285750" defTabSz="2193925">
              <a:defRPr sz="10600">
                <a:solidFill>
                  <a:schemeClr val="tx2"/>
                </a:solidFill>
                <a:latin typeface="Arial" panose="020B0604020202020204" pitchFamily="34" charset="0"/>
                <a:ea typeface="MS PGothic" panose="020B0600070205080204" pitchFamily="34" charset="-128"/>
              </a:defRPr>
            </a:lvl2pPr>
            <a:lvl3pPr marL="1143000" indent="-228600" defTabSz="2193925">
              <a:defRPr sz="10600">
                <a:solidFill>
                  <a:schemeClr val="tx2"/>
                </a:solidFill>
                <a:latin typeface="Arial" panose="020B0604020202020204" pitchFamily="34" charset="0"/>
                <a:ea typeface="MS PGothic" panose="020B0600070205080204" pitchFamily="34" charset="-128"/>
              </a:defRPr>
            </a:lvl3pPr>
            <a:lvl4pPr marL="1600200" indent="-228600" defTabSz="2193925">
              <a:defRPr sz="10600">
                <a:solidFill>
                  <a:schemeClr val="tx2"/>
                </a:solidFill>
                <a:latin typeface="Arial" panose="020B0604020202020204" pitchFamily="34" charset="0"/>
                <a:ea typeface="MS PGothic" panose="020B0600070205080204" pitchFamily="34" charset="-128"/>
              </a:defRPr>
            </a:lvl4pPr>
            <a:lvl5pPr marL="2057400" indent="-228600" defTabSz="2193925">
              <a:defRPr sz="106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defRPr/>
            </a:pPr>
            <a:r>
              <a:rPr lang="en-US" altLang="en-US" sz="4600" b="1" dirty="0">
                <a:solidFill>
                  <a:schemeClr val="bg1"/>
                </a:solidFill>
                <a:latin typeface="Arial"/>
                <a:ea typeface="MS PGothic"/>
                <a:cs typeface="Arial"/>
              </a:rPr>
              <a:t>	   	 </a:t>
            </a:r>
            <a:r>
              <a:rPr lang="en-US" altLang="en-US" sz="4800" b="1" dirty="0">
                <a:solidFill>
                  <a:schemeClr val="bg1"/>
                </a:solidFill>
                <a:latin typeface="Arial"/>
                <a:ea typeface="MS PGothic"/>
                <a:cs typeface="Arial"/>
              </a:rPr>
              <a:t>Novel Conditionally Active Biologic Tetravalent T-Cell Engagers Targeting Solid Tumors </a:t>
            </a:r>
            <a:br>
              <a:rPr lang="en-US" altLang="en-US" sz="6500" b="1" dirty="0">
                <a:solidFill>
                  <a:schemeClr val="bg1"/>
                </a:solidFill>
                <a:latin typeface="Arial"/>
                <a:ea typeface="MS PGothic"/>
                <a:cs typeface="Arial"/>
              </a:rPr>
            </a:br>
            <a:r>
              <a:rPr lang="en-US" altLang="en-US" sz="2400" b="1" dirty="0">
                <a:solidFill>
                  <a:schemeClr val="bg1"/>
                </a:solidFill>
                <a:latin typeface="Arial"/>
                <a:ea typeface="MS PGothic"/>
                <a:cs typeface="Arial"/>
              </a:rPr>
              <a:t>			</a:t>
            </a:r>
            <a:r>
              <a:rPr lang="en-US" sz="2400" i="1" dirty="0">
                <a:solidFill>
                  <a:schemeClr val="bg1"/>
                </a:solidFill>
                <a:latin typeface="+mn-lt"/>
                <a:ea typeface="MS PGothic"/>
              </a:rPr>
              <a:t>Haizhen Liu, Ana Paula Cugnetti, Patricia McNeeley, Charles Xing,</a:t>
            </a:r>
            <a:r>
              <a:rPr lang="en-US" sz="3200" i="1" dirty="0">
                <a:solidFill>
                  <a:schemeClr val="bg1"/>
                </a:solidFill>
                <a:latin typeface="+mn-lt"/>
                <a:ea typeface="MS PGothic"/>
                <a:cs typeface="Arial"/>
              </a:rPr>
              <a:t> </a:t>
            </a:r>
            <a:r>
              <a:rPr lang="en-US" sz="2400" i="1" dirty="0">
                <a:solidFill>
                  <a:schemeClr val="bg1"/>
                </a:solidFill>
                <a:latin typeface="+mn-lt"/>
                <a:ea typeface="MS PGothic"/>
              </a:rPr>
              <a:t>Kathryn Woodard, Cathy Chang, Gerhard Frey, William J. Boyle and Jay M. Short</a:t>
            </a:r>
            <a:r>
              <a:rPr lang="en-US" sz="2500" i="1" dirty="0">
                <a:solidFill>
                  <a:schemeClr val="bg1"/>
                </a:solidFill>
                <a:latin typeface="+mn-lt"/>
                <a:ea typeface="MS PGothic"/>
              </a:rPr>
              <a:t>.</a:t>
            </a:r>
            <a:r>
              <a:rPr lang="en-US" altLang="ja-JP" sz="3200" i="1" dirty="0">
                <a:solidFill>
                  <a:schemeClr val="bg1"/>
                </a:solidFill>
                <a:latin typeface="Arial"/>
                <a:ea typeface="MS PGothic"/>
                <a:cs typeface="Arial"/>
              </a:rPr>
              <a:t>                                                   </a:t>
            </a:r>
            <a:endParaRPr lang="en-US" altLang="en-US" sz="3200" i="1" dirty="0">
              <a:solidFill>
                <a:schemeClr val="bg1"/>
              </a:solidFill>
              <a:latin typeface="Arial"/>
              <a:ea typeface="MS PGothic"/>
              <a:cs typeface="Arial"/>
            </a:endParaRPr>
          </a:p>
          <a:p>
            <a:pPr algn="ctr">
              <a:defRPr/>
            </a:pPr>
            <a:r>
              <a:rPr lang="en-US" altLang="ja-JP" sz="3200" i="1" dirty="0">
                <a:solidFill>
                  <a:schemeClr val="bg1"/>
                </a:solidFill>
                <a:latin typeface="Arial"/>
                <a:ea typeface="MS PGothic"/>
                <a:cs typeface="Arial"/>
              </a:rPr>
              <a:t>BioAtla, 11085 </a:t>
            </a:r>
            <a:r>
              <a:rPr lang="en-US" altLang="ja-JP" sz="3200" i="1" dirty="0" err="1">
                <a:solidFill>
                  <a:schemeClr val="bg1"/>
                </a:solidFill>
                <a:latin typeface="Arial"/>
                <a:ea typeface="MS PGothic"/>
                <a:cs typeface="Arial"/>
              </a:rPr>
              <a:t>Torreyana</a:t>
            </a:r>
            <a:r>
              <a:rPr lang="en-US" altLang="ja-JP" sz="3200" i="1" dirty="0">
                <a:solidFill>
                  <a:schemeClr val="bg1"/>
                </a:solidFill>
                <a:latin typeface="Arial"/>
                <a:ea typeface="MS PGothic"/>
                <a:cs typeface="Arial"/>
              </a:rPr>
              <a:t> Road, San Diego, CA 92121</a:t>
            </a:r>
            <a:endParaRPr lang="en-US" altLang="en-US" sz="3200" i="1" dirty="0">
              <a:solidFill>
                <a:schemeClr val="bg1"/>
              </a:solidFill>
              <a:latin typeface="Arial"/>
              <a:ea typeface="MS PGothic"/>
              <a:cs typeface="Arial"/>
            </a:endParaRPr>
          </a:p>
        </p:txBody>
      </p:sp>
      <p:sp>
        <p:nvSpPr>
          <p:cNvPr id="2" name="AutoShape 47">
            <a:extLst>
              <a:ext uri="{FF2B5EF4-FFF2-40B4-BE49-F238E27FC236}">
                <a16:creationId xmlns:a16="http://schemas.microsoft.com/office/drawing/2014/main" id="{2F3C0518-4070-0F85-9787-EC8566BE8414}"/>
              </a:ext>
            </a:extLst>
          </p:cNvPr>
          <p:cNvSpPr>
            <a:spLocks noChangeArrowheads="1"/>
          </p:cNvSpPr>
          <p:nvPr/>
        </p:nvSpPr>
        <p:spPr bwMode="auto">
          <a:xfrm>
            <a:off x="369888" y="2514600"/>
            <a:ext cx="10287000" cy="654050"/>
          </a:xfrm>
          <a:prstGeom prst="roundRect">
            <a:avLst>
              <a:gd name="adj" fmla="val 16667"/>
            </a:avLst>
          </a:prstGeom>
          <a:solidFill>
            <a:srgbClr val="9913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rPr>
              <a:t>INTRODUCTION</a:t>
            </a:r>
          </a:p>
        </p:txBody>
      </p:sp>
      <p:sp>
        <p:nvSpPr>
          <p:cNvPr id="4104" name="Text Box 21">
            <a:extLst>
              <a:ext uri="{FF2B5EF4-FFF2-40B4-BE49-F238E27FC236}">
                <a16:creationId xmlns:a16="http://schemas.microsoft.com/office/drawing/2014/main" id="{5833EDC3-854B-11C3-F7C9-982E0E883BB2}"/>
              </a:ext>
            </a:extLst>
          </p:cNvPr>
          <p:cNvSpPr txBox="1">
            <a:spLocks noChangeArrowheads="1"/>
          </p:cNvSpPr>
          <p:nvPr/>
        </p:nvSpPr>
        <p:spPr bwMode="auto">
          <a:xfrm>
            <a:off x="377823" y="3338512"/>
            <a:ext cx="10211901" cy="505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nchor="t">
            <a:spAutoFit/>
          </a:bodyPr>
          <a:lstStyle>
            <a:lvl1pPr defTabSz="2193925">
              <a:defRPr sz="10600">
                <a:solidFill>
                  <a:schemeClr val="tx2"/>
                </a:solidFill>
                <a:latin typeface="Arial" panose="020B0604020202020204" pitchFamily="34" charset="0"/>
                <a:ea typeface="MS PGothic" panose="020B0600070205080204" pitchFamily="34" charset="-128"/>
              </a:defRPr>
            </a:lvl1pPr>
            <a:lvl2pPr marL="742950" indent="-285750" defTabSz="2193925">
              <a:defRPr sz="10600">
                <a:solidFill>
                  <a:schemeClr val="tx2"/>
                </a:solidFill>
                <a:latin typeface="Arial" panose="020B0604020202020204" pitchFamily="34" charset="0"/>
                <a:ea typeface="MS PGothic" panose="020B0600070205080204" pitchFamily="34" charset="-128"/>
              </a:defRPr>
            </a:lvl2pPr>
            <a:lvl3pPr marL="1143000" indent="-228600" defTabSz="2193925">
              <a:defRPr sz="10600">
                <a:solidFill>
                  <a:schemeClr val="tx2"/>
                </a:solidFill>
                <a:latin typeface="Arial" panose="020B0604020202020204" pitchFamily="34" charset="0"/>
                <a:ea typeface="MS PGothic" panose="020B0600070205080204" pitchFamily="34" charset="-128"/>
              </a:defRPr>
            </a:lvl3pPr>
            <a:lvl4pPr marL="1600200" indent="-228600" defTabSz="2193925">
              <a:defRPr sz="10600">
                <a:solidFill>
                  <a:schemeClr val="tx2"/>
                </a:solidFill>
                <a:latin typeface="Arial" panose="020B0604020202020204" pitchFamily="34" charset="0"/>
                <a:ea typeface="MS PGothic" panose="020B0600070205080204" pitchFamily="34" charset="-128"/>
              </a:defRPr>
            </a:lvl4pPr>
            <a:lvl5pPr marL="2057400" indent="-228600" defTabSz="2193925">
              <a:defRPr sz="106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just">
              <a:lnSpc>
                <a:spcPts val="3000"/>
              </a:lnSpc>
            </a:pPr>
            <a:r>
              <a:rPr lang="en-US" sz="2000" dirty="0">
                <a:effectLst/>
                <a:latin typeface="Arial"/>
                <a:ea typeface="Calibri" panose="020F0502020204030204" pitchFamily="34" charset="0"/>
                <a:cs typeface="Arial"/>
              </a:rPr>
              <a:t>The use of T-cell engagers (TCEs) has great therapeutic potential in oncology. This potential, however, is diminished due to severe toxicity (cytokine release effects, as well as on-target off-tumor toxicities). We leveraged </a:t>
            </a:r>
            <a:r>
              <a:rPr lang="en-US" sz="2000" dirty="0" err="1">
                <a:effectLst/>
                <a:latin typeface="Arial"/>
                <a:ea typeface="Calibri" panose="020F0502020204030204" pitchFamily="34" charset="0"/>
                <a:cs typeface="Arial"/>
              </a:rPr>
              <a:t>BioAtla’s</a:t>
            </a:r>
            <a:r>
              <a:rPr lang="en-US" sz="2000" dirty="0">
                <a:effectLst/>
                <a:latin typeface="Arial"/>
                <a:ea typeface="Calibri" panose="020F0502020204030204" pitchFamily="34" charset="0"/>
                <a:cs typeface="Arial"/>
              </a:rPr>
              <a:t> Conditionally Active Biologics (CAB) technology (1) to develop bispecific antibodies which have no or very little binding to CD3 and to the tumor target antigen (TAA) in healthy tissue (normal physiological conditions) but have strong binding in diseased tissues (tumor microenvironment, TME). The conditional activity in the TME is achieved by optimizing the CDR sequences of the binding domains to reduce binding at physiological </a:t>
            </a:r>
            <a:r>
              <a:rPr lang="en-US" sz="2000" dirty="0" err="1">
                <a:effectLst/>
                <a:latin typeface="Arial"/>
                <a:ea typeface="Calibri" panose="020F0502020204030204" pitchFamily="34" charset="0"/>
                <a:cs typeface="Arial"/>
              </a:rPr>
              <a:t>pH.</a:t>
            </a:r>
            <a:r>
              <a:rPr lang="en-US" sz="2000" dirty="0">
                <a:effectLst/>
                <a:latin typeface="Arial"/>
                <a:ea typeface="Calibri" panose="020F0502020204030204" pitchFamily="34" charset="0"/>
                <a:cs typeface="Arial"/>
              </a:rPr>
              <a:t> It does not require masking and subsequent enzymatic activation as it is done in pro-drugs. We have developed </a:t>
            </a:r>
            <a:r>
              <a:rPr lang="en-US" sz="2000" dirty="0" err="1">
                <a:latin typeface="Arial"/>
                <a:ea typeface="Calibri" panose="020F0502020204030204" pitchFamily="34" charset="0"/>
                <a:cs typeface="Arial"/>
              </a:rPr>
              <a:t>D</a:t>
            </a:r>
            <a:r>
              <a:rPr lang="en-US" sz="2000" dirty="0" err="1">
                <a:effectLst/>
                <a:latin typeface="Arial"/>
                <a:ea typeface="Calibri" panose="020F0502020204030204" pitchFamily="34" charset="0"/>
                <a:cs typeface="Arial"/>
              </a:rPr>
              <a:t>ualCAB</a:t>
            </a:r>
            <a:r>
              <a:rPr lang="en-US" sz="2000" dirty="0">
                <a:effectLst/>
                <a:latin typeface="Arial"/>
                <a:ea typeface="Calibri" panose="020F0502020204030204" pitchFamily="34" charset="0"/>
                <a:cs typeface="Arial"/>
              </a:rPr>
              <a:t> T-cell engagers targeting several well-established tumor associated antigens. </a:t>
            </a:r>
            <a:r>
              <a:rPr lang="en-US" sz="2000" i="1" dirty="0">
                <a:effectLst/>
                <a:latin typeface="Arial"/>
                <a:ea typeface="Calibri" panose="020F0502020204030204" pitchFamily="34" charset="0"/>
                <a:cs typeface="Arial"/>
              </a:rPr>
              <a:t>In vitro </a:t>
            </a:r>
            <a:r>
              <a:rPr lang="en-US" sz="2000" dirty="0">
                <a:effectLst/>
                <a:latin typeface="Arial"/>
                <a:ea typeface="Calibri" panose="020F0502020204030204" pitchFamily="34" charset="0"/>
                <a:cs typeface="Arial"/>
              </a:rPr>
              <a:t>and </a:t>
            </a:r>
            <a:r>
              <a:rPr lang="en-US" sz="2000" i="1" dirty="0">
                <a:effectLst/>
                <a:latin typeface="Arial"/>
                <a:ea typeface="Calibri" panose="020F0502020204030204" pitchFamily="34" charset="0"/>
                <a:cs typeface="Arial"/>
              </a:rPr>
              <a:t>in vivo </a:t>
            </a:r>
            <a:r>
              <a:rPr lang="en-US" sz="2000" dirty="0">
                <a:effectLst/>
                <a:latin typeface="Arial"/>
                <a:ea typeface="Calibri" panose="020F0502020204030204" pitchFamily="34" charset="0"/>
                <a:cs typeface="Arial"/>
              </a:rPr>
              <a:t>characterization data for three new TCEs, targeting PSMA, Trop2, and Tissue Factor (TF) are presented. The new </a:t>
            </a:r>
            <a:r>
              <a:rPr lang="en-US" sz="2000" dirty="0" err="1">
                <a:effectLst/>
                <a:latin typeface="Arial"/>
                <a:ea typeface="Calibri" panose="020F0502020204030204" pitchFamily="34" charset="0"/>
                <a:cs typeface="Arial"/>
              </a:rPr>
              <a:t>DualCAB</a:t>
            </a:r>
            <a:r>
              <a:rPr lang="en-US" sz="2000" dirty="0">
                <a:effectLst/>
                <a:latin typeface="Arial"/>
                <a:ea typeface="Calibri" panose="020F0502020204030204" pitchFamily="34" charset="0"/>
                <a:cs typeface="Arial"/>
              </a:rPr>
              <a:t> TCE molecules</a:t>
            </a:r>
            <a:r>
              <a:rPr lang="en-US" sz="2000" dirty="0">
                <a:latin typeface="Arial"/>
                <a:ea typeface="Calibri" panose="020F0502020204030204" pitchFamily="34" charset="0"/>
                <a:cs typeface="Arial"/>
              </a:rPr>
              <a:t> </a:t>
            </a:r>
            <a:r>
              <a:rPr lang="en-US" sz="2000" dirty="0">
                <a:effectLst/>
                <a:latin typeface="Arial"/>
                <a:ea typeface="Calibri" panose="020F0502020204030204" pitchFamily="34" charset="0"/>
                <a:cs typeface="Arial"/>
              </a:rPr>
              <a:t> are very potent and show similar efficacy in cell line-derived mouse models as the </a:t>
            </a:r>
            <a:r>
              <a:rPr lang="en-US" sz="2000" dirty="0" err="1">
                <a:latin typeface="Arial"/>
                <a:ea typeface="Calibri" panose="020F0502020204030204" pitchFamily="34" charset="0"/>
                <a:cs typeface="Arial"/>
              </a:rPr>
              <a:t>NonCAB</a:t>
            </a:r>
            <a:r>
              <a:rPr lang="en-US" sz="2000" dirty="0">
                <a:effectLst/>
                <a:latin typeface="Arial"/>
                <a:ea typeface="Calibri" panose="020F0502020204030204" pitchFamily="34" charset="0"/>
                <a:cs typeface="Arial"/>
              </a:rPr>
              <a:t> parent molecule.</a:t>
            </a:r>
            <a:endParaRPr lang="en-US" altLang="en-US" sz="2000" dirty="0">
              <a:latin typeface="Arial"/>
              <a:cs typeface="Arial"/>
            </a:endParaRPr>
          </a:p>
        </p:txBody>
      </p:sp>
      <p:sp>
        <p:nvSpPr>
          <p:cNvPr id="4105" name="Text Box 25">
            <a:extLst>
              <a:ext uri="{FF2B5EF4-FFF2-40B4-BE49-F238E27FC236}">
                <a16:creationId xmlns:a16="http://schemas.microsoft.com/office/drawing/2014/main" id="{77B8E38E-35A1-D249-1527-207F193A71F0}"/>
              </a:ext>
            </a:extLst>
          </p:cNvPr>
          <p:cNvSpPr txBox="1">
            <a:spLocks noChangeArrowheads="1"/>
          </p:cNvSpPr>
          <p:nvPr/>
        </p:nvSpPr>
        <p:spPr bwMode="auto">
          <a:xfrm>
            <a:off x="22308863" y="16052553"/>
            <a:ext cx="10246274" cy="22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marL="342900" indent="-342900" defTabSz="2193925">
              <a:defRPr sz="10600">
                <a:solidFill>
                  <a:schemeClr val="tx2"/>
                </a:solidFill>
                <a:latin typeface="Arial" panose="020B0604020202020204" pitchFamily="34" charset="0"/>
                <a:ea typeface="MS PGothic" panose="020B0600070205080204" pitchFamily="34" charset="-128"/>
              </a:defRPr>
            </a:lvl1pPr>
            <a:lvl2pPr marL="742950" indent="-285750" defTabSz="2193925">
              <a:defRPr sz="10600">
                <a:solidFill>
                  <a:schemeClr val="tx2"/>
                </a:solidFill>
                <a:latin typeface="Arial" panose="020B0604020202020204" pitchFamily="34" charset="0"/>
                <a:ea typeface="MS PGothic" panose="020B0600070205080204" pitchFamily="34" charset="-128"/>
              </a:defRPr>
            </a:lvl2pPr>
            <a:lvl3pPr marL="1143000" indent="-228600" defTabSz="2193925">
              <a:defRPr sz="10600">
                <a:solidFill>
                  <a:schemeClr val="tx2"/>
                </a:solidFill>
                <a:latin typeface="Arial" panose="020B0604020202020204" pitchFamily="34" charset="0"/>
                <a:ea typeface="MS PGothic" panose="020B0600070205080204" pitchFamily="34" charset="-128"/>
              </a:defRPr>
            </a:lvl3pPr>
            <a:lvl4pPr marL="1600200" indent="-228600" defTabSz="2193925">
              <a:defRPr sz="10600">
                <a:solidFill>
                  <a:schemeClr val="tx2"/>
                </a:solidFill>
                <a:latin typeface="Arial" panose="020B0604020202020204" pitchFamily="34" charset="0"/>
                <a:ea typeface="MS PGothic" panose="020B0600070205080204" pitchFamily="34" charset="-128"/>
              </a:defRPr>
            </a:lvl4pPr>
            <a:lvl5pPr marL="2057400" indent="-228600" defTabSz="2193925">
              <a:defRPr sz="106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just" eaLnBrk="1" hangingPunct="1">
              <a:lnSpc>
                <a:spcPts val="2500"/>
              </a:lnSpc>
              <a:spcBef>
                <a:spcPts val="1200"/>
              </a:spcBef>
              <a:buFont typeface="Arial" panose="020B0604020202020204" pitchFamily="34" charset="0"/>
              <a:buChar char="•"/>
            </a:pPr>
            <a:r>
              <a:rPr lang="en-US" altLang="en-US" sz="2000" dirty="0">
                <a:solidFill>
                  <a:schemeClr val="tx1"/>
                </a:solidFill>
              </a:rPr>
              <a:t>DualCAB TCE bispecific antibody have strong </a:t>
            </a:r>
            <a:r>
              <a:rPr lang="en-US" altLang="en-US" sz="2000" b="1" dirty="0">
                <a:solidFill>
                  <a:schemeClr val="tx1"/>
                </a:solidFill>
              </a:rPr>
              <a:t>binding </a:t>
            </a:r>
            <a:r>
              <a:rPr lang="en-US" altLang="en-US" sz="2000" dirty="0">
                <a:solidFill>
                  <a:schemeClr val="tx1"/>
                </a:solidFill>
              </a:rPr>
              <a:t>to CD3 under </a:t>
            </a:r>
            <a:r>
              <a:rPr lang="en-US" altLang="en-US" sz="2000" b="1" dirty="0">
                <a:solidFill>
                  <a:schemeClr val="tx1"/>
                </a:solidFill>
              </a:rPr>
              <a:t>tumor conditions </a:t>
            </a:r>
            <a:r>
              <a:rPr lang="en-US" altLang="en-US" sz="2000" dirty="0">
                <a:solidFill>
                  <a:schemeClr val="tx1"/>
                </a:solidFill>
              </a:rPr>
              <a:t>compared to low binding under normal physiological conditions.</a:t>
            </a:r>
          </a:p>
          <a:p>
            <a:pPr algn="just" eaLnBrk="1" hangingPunct="1">
              <a:lnSpc>
                <a:spcPts val="2500"/>
              </a:lnSpc>
              <a:spcBef>
                <a:spcPts val="1200"/>
              </a:spcBef>
              <a:buFont typeface="Arial" panose="020B0604020202020204" pitchFamily="34" charset="0"/>
              <a:buChar char="•"/>
            </a:pPr>
            <a:r>
              <a:rPr lang="en-US" altLang="en-US" sz="2000" dirty="0">
                <a:solidFill>
                  <a:schemeClr val="tx1"/>
                </a:solidFill>
              </a:rPr>
              <a:t>DualCAB TCE bispecific antibody is more potent in controlling</a:t>
            </a:r>
            <a:r>
              <a:rPr lang="en-US" altLang="en-US" sz="2000" b="1" dirty="0">
                <a:solidFill>
                  <a:schemeClr val="tx1"/>
                </a:solidFill>
              </a:rPr>
              <a:t> tumor growth </a:t>
            </a:r>
            <a:r>
              <a:rPr lang="en-US" altLang="en-US" sz="2000" b="1" i="1" dirty="0">
                <a:solidFill>
                  <a:schemeClr val="tx1"/>
                </a:solidFill>
              </a:rPr>
              <a:t>in vivo </a:t>
            </a:r>
            <a:r>
              <a:rPr lang="en-US" altLang="en-US" sz="2000" dirty="0">
                <a:solidFill>
                  <a:schemeClr val="tx1"/>
                </a:solidFill>
              </a:rPr>
              <a:t>compared the Non-CAB TCE bispecific antibody.</a:t>
            </a:r>
          </a:p>
          <a:p>
            <a:pPr algn="just" eaLnBrk="1" hangingPunct="1">
              <a:lnSpc>
                <a:spcPts val="2500"/>
              </a:lnSpc>
              <a:spcBef>
                <a:spcPts val="1200"/>
              </a:spcBef>
              <a:buFont typeface="Arial" panose="020B0604020202020204" pitchFamily="34" charset="0"/>
              <a:buChar char="•"/>
            </a:pPr>
            <a:r>
              <a:rPr lang="en-US" altLang="en-US" sz="2000" dirty="0">
                <a:solidFill>
                  <a:schemeClr val="tx1"/>
                </a:solidFill>
              </a:rPr>
              <a:t>The BioAtla CAB platform offers the potential </a:t>
            </a:r>
            <a:r>
              <a:rPr lang="en-US" altLang="en-US" sz="2000">
                <a:solidFill>
                  <a:schemeClr val="tx1"/>
                </a:solidFill>
              </a:rPr>
              <a:t>to broadly </a:t>
            </a:r>
            <a:r>
              <a:rPr lang="en-US" altLang="en-US" sz="2000" b="1">
                <a:solidFill>
                  <a:schemeClr val="tx1"/>
                </a:solidFill>
              </a:rPr>
              <a:t>transform </a:t>
            </a:r>
            <a:r>
              <a:rPr lang="en-US" altLang="en-US" sz="2000" b="1" dirty="0">
                <a:solidFill>
                  <a:schemeClr val="tx1"/>
                </a:solidFill>
              </a:rPr>
              <a:t>bispecific solid tumor therapies </a:t>
            </a:r>
            <a:r>
              <a:rPr lang="en-US" altLang="en-US" sz="2000" dirty="0">
                <a:solidFill>
                  <a:schemeClr val="tx1"/>
                </a:solidFill>
              </a:rPr>
              <a:t>through the widening of the therapeutic index.</a:t>
            </a:r>
          </a:p>
        </p:txBody>
      </p:sp>
      <p:sp>
        <p:nvSpPr>
          <p:cNvPr id="4107" name="AutoShape 57">
            <a:extLst>
              <a:ext uri="{FF2B5EF4-FFF2-40B4-BE49-F238E27FC236}">
                <a16:creationId xmlns:a16="http://schemas.microsoft.com/office/drawing/2014/main" id="{F3B13578-5A4F-D3E0-C5E3-ECD4F96C1FA4}"/>
              </a:ext>
            </a:extLst>
          </p:cNvPr>
          <p:cNvSpPr>
            <a:spLocks noChangeArrowheads="1"/>
          </p:cNvSpPr>
          <p:nvPr/>
        </p:nvSpPr>
        <p:spPr bwMode="auto">
          <a:xfrm>
            <a:off x="22328678" y="15246759"/>
            <a:ext cx="10287000" cy="712787"/>
          </a:xfrm>
          <a:prstGeom prst="roundRect">
            <a:avLst>
              <a:gd name="adj" fmla="val 16667"/>
            </a:avLst>
          </a:prstGeom>
          <a:solidFill>
            <a:srgbClr val="9913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rPr>
              <a:t>CONCLUSIONS</a:t>
            </a:r>
          </a:p>
        </p:txBody>
      </p:sp>
      <p:sp>
        <p:nvSpPr>
          <p:cNvPr id="4108" name="Text Box 34">
            <a:extLst>
              <a:ext uri="{FF2B5EF4-FFF2-40B4-BE49-F238E27FC236}">
                <a16:creationId xmlns:a16="http://schemas.microsoft.com/office/drawing/2014/main" id="{57016A46-4F45-1F6E-0BBD-F7E0428E9B5D}"/>
              </a:ext>
            </a:extLst>
          </p:cNvPr>
          <p:cNvSpPr txBox="1">
            <a:spLocks noChangeArrowheads="1"/>
          </p:cNvSpPr>
          <p:nvPr/>
        </p:nvSpPr>
        <p:spPr bwMode="auto">
          <a:xfrm>
            <a:off x="22288500" y="3170898"/>
            <a:ext cx="10290175" cy="386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defTabSz="2193925">
              <a:defRPr sz="10600">
                <a:solidFill>
                  <a:schemeClr val="tx2"/>
                </a:solidFill>
                <a:latin typeface="Arial" panose="020B0604020202020204" pitchFamily="34" charset="0"/>
                <a:ea typeface="MS PGothic" panose="020B0600070205080204" pitchFamily="34" charset="-128"/>
              </a:defRPr>
            </a:lvl1pPr>
            <a:lvl2pPr marL="742950" indent="-285750" defTabSz="2193925">
              <a:defRPr sz="10600">
                <a:solidFill>
                  <a:schemeClr val="tx2"/>
                </a:solidFill>
                <a:latin typeface="Arial" panose="020B0604020202020204" pitchFamily="34" charset="0"/>
                <a:ea typeface="MS PGothic" panose="020B0600070205080204" pitchFamily="34" charset="-128"/>
              </a:defRPr>
            </a:lvl2pPr>
            <a:lvl3pPr marL="1143000" indent="-228600" defTabSz="2193925">
              <a:defRPr sz="10600">
                <a:solidFill>
                  <a:schemeClr val="tx2"/>
                </a:solidFill>
                <a:latin typeface="Arial" panose="020B0604020202020204" pitchFamily="34" charset="0"/>
                <a:ea typeface="MS PGothic" panose="020B0600070205080204" pitchFamily="34" charset="-128"/>
              </a:defRPr>
            </a:lvl3pPr>
            <a:lvl4pPr marL="1600200" indent="-228600" defTabSz="2193925">
              <a:defRPr sz="10600">
                <a:solidFill>
                  <a:schemeClr val="tx2"/>
                </a:solidFill>
                <a:latin typeface="Arial" panose="020B0604020202020204" pitchFamily="34" charset="0"/>
                <a:ea typeface="MS PGothic" panose="020B0600070205080204" pitchFamily="34" charset="-128"/>
              </a:defRPr>
            </a:lvl4pPr>
            <a:lvl5pPr marL="2057400" indent="-228600" defTabSz="2193925">
              <a:defRPr sz="106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just" eaLnBrk="1" hangingPunct="1">
              <a:spcBef>
                <a:spcPct val="50000"/>
              </a:spcBef>
            </a:pPr>
            <a:r>
              <a:rPr lang="en-US" altLang="en-US" sz="1800" b="1">
                <a:solidFill>
                  <a:schemeClr val="tx1"/>
                </a:solidFill>
              </a:rPr>
              <a:t>Figure 4. </a:t>
            </a:r>
            <a:r>
              <a:rPr lang="en-US" altLang="en-US" sz="1800" b="1" dirty="0">
                <a:solidFill>
                  <a:schemeClr val="tx1"/>
                </a:solidFill>
              </a:rPr>
              <a:t>DualCAB</a:t>
            </a:r>
            <a:r>
              <a:rPr lang="en-US" altLang="en-US" sz="1800" b="1">
                <a:solidFill>
                  <a:schemeClr val="tx1"/>
                </a:solidFill>
              </a:rPr>
              <a:t> TCE </a:t>
            </a:r>
            <a:r>
              <a:rPr lang="en-US" altLang="en-US" sz="1800" b="1" i="1">
                <a:solidFill>
                  <a:schemeClr val="tx1"/>
                </a:solidFill>
              </a:rPr>
              <a:t>In vivo </a:t>
            </a:r>
            <a:r>
              <a:rPr lang="en-US" altLang="en-US" sz="1800" b="1">
                <a:solidFill>
                  <a:schemeClr val="tx1"/>
                </a:solidFill>
              </a:rPr>
              <a:t>efficacy in cell line-derived mouse models.</a:t>
            </a:r>
          </a:p>
          <a:p>
            <a:pPr algn="just" eaLnBrk="1" hangingPunct="1">
              <a:lnSpc>
                <a:spcPts val="2500"/>
              </a:lnSpc>
              <a:spcBef>
                <a:spcPct val="50000"/>
              </a:spcBef>
            </a:pPr>
            <a:r>
              <a:rPr lang="en-US" altLang="en-US" sz="1800"/>
              <a:t>Tumor-bearing animals were randomized to treatment groups when the tumor volume reached approximately 100-150mm</a:t>
            </a:r>
            <a:r>
              <a:rPr lang="en-US" altLang="en-US" sz="1800" baseline="30000"/>
              <a:t>3</a:t>
            </a:r>
            <a:r>
              <a:rPr lang="en-US" altLang="en-US" sz="1800"/>
              <a:t>. Following randomization, animals were dosed with Isotype, </a:t>
            </a:r>
            <a:r>
              <a:rPr lang="en-US" altLang="en-US" sz="1800" err="1"/>
              <a:t>NonCAB</a:t>
            </a:r>
            <a:r>
              <a:rPr lang="en-US" altLang="en-US" sz="1800"/>
              <a:t> or </a:t>
            </a:r>
            <a:r>
              <a:rPr lang="en-US" altLang="en-US" sz="1800" dirty="0"/>
              <a:t>DualCAB</a:t>
            </a:r>
            <a:r>
              <a:rPr lang="en-US" altLang="en-US" sz="1800"/>
              <a:t> TCE bispecific antibodies at different doses </a:t>
            </a:r>
            <a:r>
              <a:rPr lang="en-US" altLang="en-US" sz="1800">
                <a:solidFill>
                  <a:schemeClr val="tx1"/>
                </a:solidFill>
              </a:rPr>
              <a:t>biweekly for four weeks. </a:t>
            </a:r>
            <a:r>
              <a:rPr lang="en-US" altLang="en-US" sz="1800" dirty="0">
                <a:solidFill>
                  <a:schemeClr val="tx1"/>
                </a:solidFill>
              </a:rPr>
              <a:t>DualCAB</a:t>
            </a:r>
            <a:r>
              <a:rPr lang="en-US" altLang="en-US" sz="1800">
                <a:solidFill>
                  <a:schemeClr val="tx1"/>
                </a:solidFill>
              </a:rPr>
              <a:t> TCEs demonstrated a comparable tumor regression as </a:t>
            </a:r>
            <a:r>
              <a:rPr lang="en-US" altLang="en-US" sz="1800" err="1">
                <a:solidFill>
                  <a:schemeClr val="tx1"/>
                </a:solidFill>
              </a:rPr>
              <a:t>NonCAB</a:t>
            </a:r>
            <a:r>
              <a:rPr lang="en-US" altLang="en-US" sz="1800">
                <a:solidFill>
                  <a:schemeClr val="tx1"/>
                </a:solidFill>
              </a:rPr>
              <a:t> TCEs.</a:t>
            </a:r>
          </a:p>
          <a:p>
            <a:pPr marL="285750" indent="-285750" algn="just" eaLnBrk="1" hangingPunct="1">
              <a:spcBef>
                <a:spcPct val="50000"/>
              </a:spcBef>
              <a:buFont typeface="Arial" panose="020B0604020202020204" pitchFamily="34" charset="0"/>
              <a:buChar char="•"/>
            </a:pPr>
            <a:r>
              <a:rPr lang="en-US" altLang="en-US" sz="1800">
                <a:solidFill>
                  <a:schemeClr val="tx1"/>
                </a:solidFill>
              </a:rPr>
              <a:t>Prostate cancer cell line LNCaP model was treated with anti-PSMA TCEs (J) at 1 mg/kg dose biweekly for 3.5 weeks.</a:t>
            </a:r>
          </a:p>
          <a:p>
            <a:pPr marL="285750" indent="-285750" algn="just" eaLnBrk="1" hangingPunct="1">
              <a:spcBef>
                <a:spcPct val="50000"/>
              </a:spcBef>
              <a:buFont typeface="Arial" panose="020B0604020202020204" pitchFamily="34" charset="0"/>
              <a:buChar char="•"/>
            </a:pPr>
            <a:r>
              <a:rPr lang="en-US" altLang="en-US" sz="1800">
                <a:solidFill>
                  <a:schemeClr val="tx1"/>
                </a:solidFill>
              </a:rPr>
              <a:t>Human epidermoid carcinoma cell line A431 model was treated with anti-Trop2 (K) or anti-TF (L) TCEs at 2 mg/kg dose biweekly for 4 weeks.</a:t>
            </a:r>
          </a:p>
          <a:p>
            <a:pPr marL="285750" indent="-285750" algn="just" eaLnBrk="1" hangingPunct="1">
              <a:spcBef>
                <a:spcPct val="50000"/>
              </a:spcBef>
              <a:buFont typeface="Arial" panose="020B0604020202020204" pitchFamily="34" charset="0"/>
              <a:buChar char="•"/>
            </a:pPr>
            <a:r>
              <a:rPr lang="en-US" altLang="en-US" sz="1800">
                <a:solidFill>
                  <a:schemeClr val="tx1"/>
                </a:solidFill>
              </a:rPr>
              <a:t>Isotype TCE is shown as solid black squares, </a:t>
            </a:r>
            <a:r>
              <a:rPr lang="en-US" altLang="en-US" sz="1800" err="1">
                <a:solidFill>
                  <a:schemeClr val="tx1"/>
                </a:solidFill>
              </a:rPr>
              <a:t>NonCAB</a:t>
            </a:r>
            <a:r>
              <a:rPr lang="en-US" altLang="en-US" sz="1800">
                <a:solidFill>
                  <a:schemeClr val="tx1"/>
                </a:solidFill>
              </a:rPr>
              <a:t> TCE is shown as solid red circles and </a:t>
            </a:r>
            <a:r>
              <a:rPr lang="en-US" altLang="en-US" sz="1800" dirty="0">
                <a:solidFill>
                  <a:schemeClr val="tx1"/>
                </a:solidFill>
              </a:rPr>
              <a:t>DualCAB</a:t>
            </a:r>
            <a:r>
              <a:rPr lang="en-US" altLang="en-US" sz="1800">
                <a:solidFill>
                  <a:schemeClr val="tx1"/>
                </a:solidFill>
              </a:rPr>
              <a:t> TCE is shown as solid blue squares.</a:t>
            </a:r>
          </a:p>
        </p:txBody>
      </p:sp>
      <p:sp>
        <p:nvSpPr>
          <p:cNvPr id="4109" name="TextBox 41">
            <a:extLst>
              <a:ext uri="{FF2B5EF4-FFF2-40B4-BE49-F238E27FC236}">
                <a16:creationId xmlns:a16="http://schemas.microsoft.com/office/drawing/2014/main" id="{90358671-E39C-5ED4-E9C2-B94EE7BA4606}"/>
              </a:ext>
            </a:extLst>
          </p:cNvPr>
          <p:cNvSpPr txBox="1">
            <a:spLocks noChangeArrowheads="1"/>
          </p:cNvSpPr>
          <p:nvPr/>
        </p:nvSpPr>
        <p:spPr bwMode="auto">
          <a:xfrm>
            <a:off x="15011400" y="18575338"/>
            <a:ext cx="3706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4000">
                <a:solidFill>
                  <a:schemeClr val="bg1"/>
                </a:solidFill>
              </a:rPr>
              <a:t>DO NOT POST</a:t>
            </a:r>
          </a:p>
        </p:txBody>
      </p:sp>
      <p:sp>
        <p:nvSpPr>
          <p:cNvPr id="4114" name="Rectangle 4">
            <a:extLst>
              <a:ext uri="{FF2B5EF4-FFF2-40B4-BE49-F238E27FC236}">
                <a16:creationId xmlns:a16="http://schemas.microsoft.com/office/drawing/2014/main" id="{15547975-2058-8C01-BED8-D38EF838C0D9}"/>
              </a:ext>
            </a:extLst>
          </p:cNvPr>
          <p:cNvSpPr>
            <a:spLocks noChangeArrowheads="1"/>
          </p:cNvSpPr>
          <p:nvPr/>
        </p:nvSpPr>
        <p:spPr bwMode="auto">
          <a:xfrm>
            <a:off x="243017" y="9513147"/>
            <a:ext cx="5270371" cy="50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just">
              <a:lnSpc>
                <a:spcPts val="3000"/>
              </a:lnSpc>
            </a:pPr>
            <a:r>
              <a:rPr lang="en-US" altLang="en-US" sz="2000" dirty="0">
                <a:latin typeface="Arial"/>
                <a:ea typeface="Calibri" panose="020F0502020204030204" pitchFamily="34" charset="0"/>
                <a:cs typeface="99tmyrhp"/>
              </a:rPr>
              <a:t>Using </a:t>
            </a:r>
            <a:r>
              <a:rPr lang="en-US" altLang="en-US" sz="2000" dirty="0" err="1">
                <a:latin typeface="Arial"/>
                <a:ea typeface="Calibri" panose="020F0502020204030204" pitchFamily="34" charset="0"/>
                <a:cs typeface="99tmyrhp"/>
              </a:rPr>
              <a:t>BioAtla’s</a:t>
            </a:r>
            <a:r>
              <a:rPr lang="en-US" altLang="en-US" sz="2000" dirty="0">
                <a:latin typeface="Arial"/>
                <a:ea typeface="Calibri" panose="020F0502020204030204" pitchFamily="34" charset="0"/>
                <a:cs typeface="99tmyrhp"/>
              </a:rPr>
              <a:t> Conditionally Active Biologic (CAB) technology (1) we constructed TCEs targeting </a:t>
            </a:r>
            <a:r>
              <a:rPr lang="en-US" altLang="en-US" sz="2000" dirty="0" err="1">
                <a:latin typeface="Arial"/>
                <a:ea typeface="Calibri" panose="020F0502020204030204" pitchFamily="34" charset="0"/>
                <a:cs typeface="99tmyrhp"/>
              </a:rPr>
              <a:t>EpCAM</a:t>
            </a:r>
            <a:r>
              <a:rPr lang="en-US" altLang="en-US" sz="2000" dirty="0">
                <a:latin typeface="Arial"/>
                <a:ea typeface="Calibri" panose="020F0502020204030204" pitchFamily="34" charset="0"/>
                <a:cs typeface="99tmyrhp"/>
              </a:rPr>
              <a:t>: Non-CAB, </a:t>
            </a:r>
            <a:r>
              <a:rPr lang="en-US" altLang="en-US" sz="2000" dirty="0" err="1">
                <a:latin typeface="Arial"/>
                <a:ea typeface="Calibri" panose="020F0502020204030204" pitchFamily="34" charset="0"/>
                <a:cs typeface="99tmyrhp"/>
              </a:rPr>
              <a:t>MonoCAB</a:t>
            </a:r>
            <a:r>
              <a:rPr lang="en-US" altLang="en-US" sz="2000" dirty="0">
                <a:latin typeface="Arial"/>
                <a:ea typeface="Calibri" panose="020F0502020204030204" pitchFamily="34" charset="0"/>
                <a:cs typeface="99tmyrhp"/>
              </a:rPr>
              <a:t> (CAB on CD3 binding domain), and </a:t>
            </a:r>
            <a:r>
              <a:rPr lang="en-US" altLang="en-US" sz="2000" dirty="0" err="1">
                <a:latin typeface="Arial"/>
                <a:ea typeface="Calibri" panose="020F0502020204030204" pitchFamily="34" charset="0"/>
                <a:cs typeface="99tmyrhp"/>
              </a:rPr>
              <a:t>DualCAB</a:t>
            </a:r>
            <a:r>
              <a:rPr lang="en-US" altLang="en-US" sz="2000" dirty="0">
                <a:latin typeface="Arial"/>
                <a:ea typeface="Calibri" panose="020F0502020204030204" pitchFamily="34" charset="0"/>
                <a:cs typeface="99tmyrhp"/>
              </a:rPr>
              <a:t> (CAB on </a:t>
            </a:r>
            <a:r>
              <a:rPr lang="en-US" altLang="en-US" sz="2000" dirty="0" err="1">
                <a:latin typeface="Arial"/>
                <a:ea typeface="Calibri" panose="020F0502020204030204" pitchFamily="34" charset="0"/>
                <a:cs typeface="99tmyrhp"/>
              </a:rPr>
              <a:t>EpCAM</a:t>
            </a:r>
            <a:r>
              <a:rPr lang="en-US" altLang="en-US" sz="2000" dirty="0">
                <a:latin typeface="Arial"/>
                <a:ea typeface="Calibri" panose="020F0502020204030204" pitchFamily="34" charset="0"/>
                <a:cs typeface="99tmyrhp"/>
              </a:rPr>
              <a:t> and CD3 binding domains) (2). The </a:t>
            </a:r>
            <a:r>
              <a:rPr lang="en-US" altLang="en-US" sz="2000" dirty="0" err="1">
                <a:latin typeface="Arial"/>
                <a:ea typeface="Calibri" panose="020F0502020204030204" pitchFamily="34" charset="0"/>
                <a:cs typeface="99tmyrhp"/>
              </a:rPr>
              <a:t>DualCAB</a:t>
            </a:r>
            <a:r>
              <a:rPr lang="en-US" altLang="en-US" sz="2000" dirty="0">
                <a:latin typeface="Arial"/>
                <a:ea typeface="Calibri" panose="020F0502020204030204" pitchFamily="34" charset="0"/>
                <a:cs typeface="99tmyrhp"/>
              </a:rPr>
              <a:t> molecule showed highly improved tolerability (20-fold over </a:t>
            </a:r>
            <a:r>
              <a:rPr lang="en-US" altLang="en-US" sz="2000" dirty="0" err="1">
                <a:latin typeface="Arial"/>
                <a:ea typeface="Calibri" panose="020F0502020204030204" pitchFamily="34" charset="0"/>
                <a:cs typeface="99tmyrhp"/>
              </a:rPr>
              <a:t>MonoCAB</a:t>
            </a:r>
            <a:r>
              <a:rPr lang="en-US" altLang="en-US" sz="2000" dirty="0">
                <a:latin typeface="Arial"/>
                <a:ea typeface="Calibri" panose="020F0502020204030204" pitchFamily="34" charset="0"/>
                <a:cs typeface="99tmyrhp"/>
              </a:rPr>
              <a:t> and &gt;100-fold over Non-CAB) in non-human primates while maintaining potency and efficacy in mouse models. Phase I clinical trials with the </a:t>
            </a:r>
            <a:r>
              <a:rPr lang="en-US" altLang="en-US" sz="2000" dirty="0" err="1">
                <a:latin typeface="Arial"/>
                <a:ea typeface="Calibri" panose="020F0502020204030204" pitchFamily="34" charset="0"/>
                <a:cs typeface="99tmyrhp"/>
              </a:rPr>
              <a:t>DualCAB</a:t>
            </a:r>
            <a:r>
              <a:rPr lang="en-US" altLang="en-US" sz="2000" dirty="0">
                <a:latin typeface="Arial"/>
                <a:ea typeface="Calibri" panose="020F0502020204030204" pitchFamily="34" charset="0"/>
                <a:cs typeface="99tmyrhp"/>
              </a:rPr>
              <a:t> have been initiated.</a:t>
            </a:r>
          </a:p>
          <a:p>
            <a:pPr algn="just">
              <a:lnSpc>
                <a:spcPts val="3000"/>
              </a:lnSpc>
            </a:pPr>
            <a:endParaRPr lang="en-US" altLang="en-US" sz="2000">
              <a:ea typeface="Calibri" panose="020F0502020204030204" pitchFamily="34" charset="0"/>
              <a:cs typeface="99tmyrhp"/>
            </a:endParaRPr>
          </a:p>
        </p:txBody>
      </p:sp>
      <p:sp>
        <p:nvSpPr>
          <p:cNvPr id="4116" name="TextBox 69">
            <a:extLst>
              <a:ext uri="{FF2B5EF4-FFF2-40B4-BE49-F238E27FC236}">
                <a16:creationId xmlns:a16="http://schemas.microsoft.com/office/drawing/2014/main" id="{091FBD92-B165-DBED-CE8F-B6C82AB001E4}"/>
              </a:ext>
            </a:extLst>
          </p:cNvPr>
          <p:cNvSpPr txBox="1">
            <a:spLocks noChangeArrowheads="1"/>
          </p:cNvSpPr>
          <p:nvPr/>
        </p:nvSpPr>
        <p:spPr bwMode="auto">
          <a:xfrm>
            <a:off x="11341100" y="5336992"/>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A</a:t>
            </a:r>
          </a:p>
        </p:txBody>
      </p:sp>
      <p:sp>
        <p:nvSpPr>
          <p:cNvPr id="4117" name="TextBox 70">
            <a:extLst>
              <a:ext uri="{FF2B5EF4-FFF2-40B4-BE49-F238E27FC236}">
                <a16:creationId xmlns:a16="http://schemas.microsoft.com/office/drawing/2014/main" id="{9B84F27E-09BA-6B6F-C6A4-934BCAABFBF2}"/>
              </a:ext>
            </a:extLst>
          </p:cNvPr>
          <p:cNvSpPr txBox="1">
            <a:spLocks noChangeArrowheads="1"/>
          </p:cNvSpPr>
          <p:nvPr/>
        </p:nvSpPr>
        <p:spPr bwMode="auto">
          <a:xfrm>
            <a:off x="14679726" y="5342476"/>
            <a:ext cx="512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B</a:t>
            </a:r>
          </a:p>
        </p:txBody>
      </p:sp>
      <p:sp>
        <p:nvSpPr>
          <p:cNvPr id="4122" name="TextBox 11">
            <a:extLst>
              <a:ext uri="{FF2B5EF4-FFF2-40B4-BE49-F238E27FC236}">
                <a16:creationId xmlns:a16="http://schemas.microsoft.com/office/drawing/2014/main" id="{631C3FB2-0C20-EA92-2087-622537289E3D}"/>
              </a:ext>
            </a:extLst>
          </p:cNvPr>
          <p:cNvSpPr txBox="1">
            <a:spLocks noChangeArrowheads="1"/>
          </p:cNvSpPr>
          <p:nvPr/>
        </p:nvSpPr>
        <p:spPr bwMode="auto">
          <a:xfrm>
            <a:off x="11307552" y="3247410"/>
            <a:ext cx="10211901" cy="20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just" eaLnBrk="1" hangingPunct="1">
              <a:spcBef>
                <a:spcPct val="50000"/>
              </a:spcBef>
            </a:pPr>
            <a:r>
              <a:rPr lang="en-US" altLang="en-US" sz="1800" b="1">
                <a:solidFill>
                  <a:schemeClr val="tx1"/>
                </a:solidFill>
              </a:rPr>
              <a:t>Figure 2: Differential affinity binding of </a:t>
            </a:r>
            <a:r>
              <a:rPr lang="en-US" altLang="en-US" sz="1800" b="1" err="1">
                <a:solidFill>
                  <a:schemeClr val="tx1"/>
                </a:solidFill>
              </a:rPr>
              <a:t>NonCAB</a:t>
            </a:r>
            <a:r>
              <a:rPr lang="en-US" altLang="en-US" sz="1800" b="1">
                <a:solidFill>
                  <a:schemeClr val="tx1"/>
                </a:solidFill>
              </a:rPr>
              <a:t> TCE or </a:t>
            </a:r>
            <a:r>
              <a:rPr lang="en-US" altLang="en-US" sz="1800" b="1" err="1">
                <a:solidFill>
                  <a:schemeClr val="tx1"/>
                </a:solidFill>
              </a:rPr>
              <a:t>DualCAB</a:t>
            </a:r>
            <a:r>
              <a:rPr lang="en-US" altLang="en-US" sz="1800" b="1">
                <a:solidFill>
                  <a:schemeClr val="tx1"/>
                </a:solidFill>
              </a:rPr>
              <a:t> TCE and pH Range ELISA </a:t>
            </a:r>
          </a:p>
          <a:p>
            <a:pPr marL="285750" indent="-285750" algn="just" eaLnBrk="1" hangingPunct="1">
              <a:lnSpc>
                <a:spcPts val="2500"/>
              </a:lnSpc>
              <a:spcBef>
                <a:spcPct val="50000"/>
              </a:spcBef>
              <a:buFont typeface="Arial" panose="020B0604020202020204" pitchFamily="34" charset="0"/>
              <a:buChar char="•"/>
            </a:pPr>
            <a:r>
              <a:rPr lang="en-US" altLang="en-US" sz="1800">
                <a:solidFill>
                  <a:schemeClr val="tx1"/>
                </a:solidFill>
              </a:rPr>
              <a:t>pH Affinity ELISA applied human CD3 as capture antigen, human TAA-</a:t>
            </a:r>
            <a:r>
              <a:rPr lang="en-US" altLang="en-US" sz="1800" err="1">
                <a:solidFill>
                  <a:schemeClr val="tx1"/>
                </a:solidFill>
              </a:rPr>
              <a:t>mFc</a:t>
            </a:r>
            <a:r>
              <a:rPr lang="en-US" altLang="en-US" sz="1800">
                <a:solidFill>
                  <a:schemeClr val="tx1"/>
                </a:solidFill>
              </a:rPr>
              <a:t> as detection followed by anti-mouse IgG HRP conjugated antibody. </a:t>
            </a:r>
            <a:r>
              <a:rPr lang="en-US" altLang="en-US" sz="1800" err="1">
                <a:solidFill>
                  <a:schemeClr val="tx1"/>
                </a:solidFill>
              </a:rPr>
              <a:t>DualCAB</a:t>
            </a:r>
            <a:r>
              <a:rPr lang="en-US" altLang="en-US" sz="1800">
                <a:solidFill>
                  <a:schemeClr val="tx1"/>
                </a:solidFill>
              </a:rPr>
              <a:t> TCEs showed higher affinity in tumor microenvironment pH (6.0), but lower binding under the physiological pH (7.4). A: PSMA; B: Trop2; C: TF </a:t>
            </a:r>
            <a:r>
              <a:rPr lang="en-US" altLang="en-US" sz="1800" err="1">
                <a:solidFill>
                  <a:schemeClr val="tx1"/>
                </a:solidFill>
              </a:rPr>
              <a:t>NonCAB</a:t>
            </a:r>
            <a:r>
              <a:rPr lang="en-US" altLang="en-US" sz="1800">
                <a:solidFill>
                  <a:schemeClr val="tx1"/>
                </a:solidFill>
              </a:rPr>
              <a:t> TCEs was shown as solid red circle at pH6.0 and open red circle at pH7.4; </a:t>
            </a:r>
            <a:r>
              <a:rPr lang="en-US" altLang="en-US" sz="1800" err="1">
                <a:solidFill>
                  <a:schemeClr val="tx1"/>
                </a:solidFill>
              </a:rPr>
              <a:t>DualCAB</a:t>
            </a:r>
            <a:r>
              <a:rPr lang="en-US" altLang="en-US" sz="1800">
                <a:solidFill>
                  <a:schemeClr val="tx1"/>
                </a:solidFill>
              </a:rPr>
              <a:t> TCE was shown as solid blue square at pH6.0 and open blue square at pH7.4.</a:t>
            </a:r>
            <a:endParaRPr lang="en-US" altLang="en-US" sz="1800"/>
          </a:p>
        </p:txBody>
      </p:sp>
      <p:sp>
        <p:nvSpPr>
          <p:cNvPr id="4123" name="Rectangle 6">
            <a:extLst>
              <a:ext uri="{FF2B5EF4-FFF2-40B4-BE49-F238E27FC236}">
                <a16:creationId xmlns:a16="http://schemas.microsoft.com/office/drawing/2014/main" id="{1D6A1E10-FD61-6220-FEA4-0189EDF20D53}"/>
              </a:ext>
            </a:extLst>
          </p:cNvPr>
          <p:cNvSpPr>
            <a:spLocks noChangeArrowheads="1"/>
          </p:cNvSpPr>
          <p:nvPr/>
        </p:nvSpPr>
        <p:spPr bwMode="auto">
          <a:xfrm>
            <a:off x="0" y="18405158"/>
            <a:ext cx="32954913" cy="782637"/>
          </a:xfrm>
          <a:prstGeom prst="rect">
            <a:avLst/>
          </a:prstGeom>
          <a:solidFill>
            <a:srgbClr val="9913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AACR Annual Meeting 2024, April 5-10</a:t>
            </a:r>
          </a:p>
        </p:txBody>
      </p:sp>
      <p:sp>
        <p:nvSpPr>
          <p:cNvPr id="4125" name="TextBox 1">
            <a:extLst>
              <a:ext uri="{FF2B5EF4-FFF2-40B4-BE49-F238E27FC236}">
                <a16:creationId xmlns:a16="http://schemas.microsoft.com/office/drawing/2014/main" id="{44877CE2-6A76-AE0D-0886-D06981960DA0}"/>
              </a:ext>
            </a:extLst>
          </p:cNvPr>
          <p:cNvSpPr txBox="1">
            <a:spLocks noChangeArrowheads="1"/>
          </p:cNvSpPr>
          <p:nvPr/>
        </p:nvSpPr>
        <p:spPr bwMode="auto">
          <a:xfrm>
            <a:off x="29594236" y="18482628"/>
            <a:ext cx="30732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ctr"/>
            <a:r>
              <a:rPr lang="en-US" altLang="en-US" sz="1800" b="1">
                <a:solidFill>
                  <a:schemeClr val="bg1"/>
                </a:solidFill>
              </a:rPr>
              <a:t>www.bioatla.com</a:t>
            </a:r>
          </a:p>
          <a:p>
            <a:pPr algn="ctr"/>
            <a:r>
              <a:rPr lang="en-US" altLang="en-US" sz="1800">
                <a:solidFill>
                  <a:schemeClr val="bg1"/>
                </a:solidFill>
              </a:rPr>
              <a:t>©2024 BioAtla Incorporation</a:t>
            </a:r>
            <a:endParaRPr lang="en-US" altLang="en-US" sz="1800" b="1">
              <a:solidFill>
                <a:schemeClr val="bg1"/>
              </a:solidFill>
            </a:endParaRPr>
          </a:p>
        </p:txBody>
      </p:sp>
      <p:sp>
        <p:nvSpPr>
          <p:cNvPr id="4127" name="TextBox 5">
            <a:extLst>
              <a:ext uri="{FF2B5EF4-FFF2-40B4-BE49-F238E27FC236}">
                <a16:creationId xmlns:a16="http://schemas.microsoft.com/office/drawing/2014/main" id="{1A72391F-3BCB-A72C-6F8A-A5F667B77AF8}"/>
              </a:ext>
            </a:extLst>
          </p:cNvPr>
          <p:cNvSpPr txBox="1">
            <a:spLocks noChangeArrowheads="1"/>
          </p:cNvSpPr>
          <p:nvPr/>
        </p:nvSpPr>
        <p:spPr bwMode="auto">
          <a:xfrm>
            <a:off x="5558708" y="9521986"/>
            <a:ext cx="40921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1600" b="1"/>
              <a:t>Figure 1: </a:t>
            </a:r>
          </a:p>
          <a:p>
            <a:r>
              <a:rPr lang="en-US" altLang="en-US" sz="1600" b="1"/>
              <a:t>Structure of BioAtla’s Tetravalent DualCAB TCEs (CAB-TAA x CAB-CD3)</a:t>
            </a:r>
          </a:p>
        </p:txBody>
      </p:sp>
      <p:sp>
        <p:nvSpPr>
          <p:cNvPr id="4137" name="TextBox 61">
            <a:extLst>
              <a:ext uri="{FF2B5EF4-FFF2-40B4-BE49-F238E27FC236}">
                <a16:creationId xmlns:a16="http://schemas.microsoft.com/office/drawing/2014/main" id="{4E896659-18D5-DE86-A126-6F39AE280C72}"/>
              </a:ext>
            </a:extLst>
          </p:cNvPr>
          <p:cNvSpPr txBox="1">
            <a:spLocks noChangeArrowheads="1"/>
          </p:cNvSpPr>
          <p:nvPr/>
        </p:nvSpPr>
        <p:spPr bwMode="auto">
          <a:xfrm>
            <a:off x="11390940" y="12542225"/>
            <a:ext cx="10128513" cy="286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1800" b="1">
                <a:solidFill>
                  <a:schemeClr val="tx1"/>
                </a:solidFill>
              </a:rPr>
              <a:t>Figure 3: </a:t>
            </a:r>
            <a:r>
              <a:rPr lang="en-US" altLang="en-US" sz="1800" b="1" dirty="0">
                <a:solidFill>
                  <a:schemeClr val="tx1"/>
                </a:solidFill>
              </a:rPr>
              <a:t>DualCAB</a:t>
            </a:r>
            <a:r>
              <a:rPr lang="en-US" altLang="en-US" sz="1800" b="1">
                <a:solidFill>
                  <a:schemeClr val="tx1"/>
                </a:solidFill>
              </a:rPr>
              <a:t> TCE Induces T-cell activation </a:t>
            </a:r>
            <a:r>
              <a:rPr lang="en-US" altLang="en-US" sz="1800" b="1" i="1">
                <a:solidFill>
                  <a:schemeClr val="tx1"/>
                </a:solidFill>
              </a:rPr>
              <a:t>in vitro</a:t>
            </a:r>
          </a:p>
          <a:p>
            <a:endParaRPr lang="en-US" altLang="en-US" sz="1800" b="1" i="1">
              <a:solidFill>
                <a:schemeClr val="tx1"/>
              </a:solidFill>
            </a:endParaRPr>
          </a:p>
          <a:p>
            <a:pPr>
              <a:lnSpc>
                <a:spcPts val="2500"/>
              </a:lnSpc>
            </a:pPr>
            <a:r>
              <a:rPr lang="en-US" altLang="en-US" sz="1800">
                <a:solidFill>
                  <a:schemeClr val="tx1"/>
                </a:solidFill>
              </a:rPr>
              <a:t>LNCaP (PSMA), A431 (Trop2 and TF) cells were co-cultured with TCR/CD3 </a:t>
            </a:r>
            <a:r>
              <a:rPr lang="en-US" altLang="en-US" sz="1800" dirty="0">
                <a:solidFill>
                  <a:schemeClr val="tx1"/>
                </a:solidFill>
              </a:rPr>
              <a:t>Jurkat</a:t>
            </a:r>
            <a:r>
              <a:rPr lang="en-US" altLang="en-US" sz="1800">
                <a:solidFill>
                  <a:schemeClr val="tx1"/>
                </a:solidFill>
              </a:rPr>
              <a:t> effector cells that express a luciferase reporter driven by NFAT-response element (Promega T-cell Activation Assay) in the presence of TCE bispecific antibodies at pH6.0 and pH7.4 conditions. </a:t>
            </a:r>
            <a:r>
              <a:rPr lang="en-US" altLang="en-US" sz="1800" dirty="0">
                <a:solidFill>
                  <a:schemeClr val="tx1"/>
                </a:solidFill>
              </a:rPr>
              <a:t>DualCAB</a:t>
            </a:r>
            <a:r>
              <a:rPr lang="en-US" altLang="en-US" sz="1800">
                <a:solidFill>
                  <a:schemeClr val="tx1"/>
                </a:solidFill>
              </a:rPr>
              <a:t> TCE demonstrated a higher potency in inducing cytotoxicity of cancer cells at pH 6.0 </a:t>
            </a:r>
            <a:r>
              <a:rPr lang="en-US" altLang="en-US" sz="1800" b="1">
                <a:solidFill>
                  <a:schemeClr val="tx1"/>
                </a:solidFill>
              </a:rPr>
              <a:t>(Tumor Microenvironment) </a:t>
            </a:r>
            <a:r>
              <a:rPr lang="en-US" altLang="en-US" sz="1800">
                <a:solidFill>
                  <a:schemeClr val="tx1"/>
                </a:solidFill>
              </a:rPr>
              <a:t>and less potent in physiological pH 7.4 </a:t>
            </a:r>
            <a:r>
              <a:rPr lang="en-US" altLang="en-US" sz="1800" b="1">
                <a:solidFill>
                  <a:schemeClr val="tx1"/>
                </a:solidFill>
              </a:rPr>
              <a:t>(Normal Physiological pH). </a:t>
            </a:r>
            <a:r>
              <a:rPr lang="en-US" altLang="en-US" sz="1800">
                <a:solidFill>
                  <a:schemeClr val="tx1"/>
                </a:solidFill>
              </a:rPr>
              <a:t>G: PSMA; H: Trop2; I: TF. </a:t>
            </a:r>
            <a:r>
              <a:rPr lang="en-US" altLang="en-US" sz="1800" err="1">
                <a:solidFill>
                  <a:schemeClr val="tx1"/>
                </a:solidFill>
              </a:rPr>
              <a:t>NonCAB</a:t>
            </a:r>
            <a:r>
              <a:rPr lang="en-US" altLang="en-US" sz="1800">
                <a:solidFill>
                  <a:schemeClr val="tx1"/>
                </a:solidFill>
              </a:rPr>
              <a:t> TCEs was shown as solid red circle at pH6.0 and open red circle at pH7.4; </a:t>
            </a:r>
            <a:r>
              <a:rPr lang="en-US" altLang="en-US" sz="1800" dirty="0">
                <a:solidFill>
                  <a:schemeClr val="tx1"/>
                </a:solidFill>
              </a:rPr>
              <a:t>DualCAB</a:t>
            </a:r>
            <a:r>
              <a:rPr lang="en-US" altLang="en-US" sz="1800">
                <a:solidFill>
                  <a:schemeClr val="tx1"/>
                </a:solidFill>
              </a:rPr>
              <a:t> TCE was shown as solid blue square at pH6.0 and open blue square at pH7.4.</a:t>
            </a:r>
          </a:p>
        </p:txBody>
      </p:sp>
      <p:pic>
        <p:nvPicPr>
          <p:cNvPr id="12" name="Picture 11">
            <a:extLst>
              <a:ext uri="{FF2B5EF4-FFF2-40B4-BE49-F238E27FC236}">
                <a16:creationId xmlns:a16="http://schemas.microsoft.com/office/drawing/2014/main" id="{CD21BAF0-7CCC-D5DC-A87D-D4803C9F9A8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212"/>
                    </a14:imgEffect>
                    <a14:imgEffect>
                      <a14:saturation sat="128000"/>
                    </a14:imgEffect>
                    <a14:imgEffect>
                      <a14:brightnessContrast bright="-13000" contrast="-2000"/>
                    </a14:imgEffect>
                  </a14:imgLayer>
                </a14:imgProps>
              </a:ext>
            </a:extLst>
          </a:blip>
          <a:srcRect l="58493" t="37052" r="3803" b="36233"/>
          <a:stretch/>
        </p:blipFill>
        <p:spPr>
          <a:xfrm>
            <a:off x="17352" y="70058"/>
            <a:ext cx="4302002" cy="2286209"/>
          </a:xfrm>
          <a:prstGeom prst="rect">
            <a:avLst/>
          </a:prstGeom>
          <a:solidFill>
            <a:srgbClr val="9A1522"/>
          </a:solidFill>
          <a:ln>
            <a:solidFill>
              <a:srgbClr val="930000"/>
            </a:solidFill>
          </a:ln>
        </p:spPr>
      </p:pic>
      <p:sp>
        <p:nvSpPr>
          <p:cNvPr id="8" name="TextBox 7">
            <a:extLst>
              <a:ext uri="{FF2B5EF4-FFF2-40B4-BE49-F238E27FC236}">
                <a16:creationId xmlns:a16="http://schemas.microsoft.com/office/drawing/2014/main" id="{0DBFC7AD-7C57-6972-985B-2948D8FE20BE}"/>
              </a:ext>
            </a:extLst>
          </p:cNvPr>
          <p:cNvSpPr txBox="1"/>
          <p:nvPr/>
        </p:nvSpPr>
        <p:spPr>
          <a:xfrm>
            <a:off x="29059329" y="1872947"/>
            <a:ext cx="4342918" cy="523220"/>
          </a:xfrm>
          <a:prstGeom prst="rect">
            <a:avLst/>
          </a:prstGeom>
          <a:noFill/>
        </p:spPr>
        <p:txBody>
          <a:bodyPr wrap="square">
            <a:spAutoFit/>
          </a:bodyPr>
          <a:lstStyle/>
          <a:p>
            <a:pPr eaLnBrk="1" hangingPunct="1"/>
            <a:r>
              <a:rPr lang="en-US" altLang="en-US" sz="2800" dirty="0">
                <a:solidFill>
                  <a:schemeClr val="bg1"/>
                </a:solidFill>
              </a:rPr>
              <a:t>Abstract Number 744 </a:t>
            </a:r>
          </a:p>
        </p:txBody>
      </p:sp>
      <p:pic>
        <p:nvPicPr>
          <p:cNvPr id="4178" name="Picture 4177">
            <a:extLst>
              <a:ext uri="{FF2B5EF4-FFF2-40B4-BE49-F238E27FC236}">
                <a16:creationId xmlns:a16="http://schemas.microsoft.com/office/drawing/2014/main" id="{59CD58FC-FABE-AA8D-6D9A-85F173CC434B}"/>
              </a:ext>
            </a:extLst>
          </p:cNvPr>
          <p:cNvPicPr>
            <a:picLocks noChangeAspect="1"/>
          </p:cNvPicPr>
          <p:nvPr/>
        </p:nvPicPr>
        <p:blipFill>
          <a:blip r:embed="rId5"/>
          <a:stretch>
            <a:fillRect/>
          </a:stretch>
        </p:blipFill>
        <p:spPr>
          <a:xfrm>
            <a:off x="5602159" y="10526663"/>
            <a:ext cx="4937048" cy="3688872"/>
          </a:xfrm>
          <a:prstGeom prst="rect">
            <a:avLst/>
          </a:prstGeom>
          <a:ln>
            <a:solidFill>
              <a:schemeClr val="accent4"/>
            </a:solidFill>
          </a:ln>
        </p:spPr>
      </p:pic>
      <p:sp>
        <p:nvSpPr>
          <p:cNvPr id="4179" name="TextBox 70">
            <a:extLst>
              <a:ext uri="{FF2B5EF4-FFF2-40B4-BE49-F238E27FC236}">
                <a16:creationId xmlns:a16="http://schemas.microsoft.com/office/drawing/2014/main" id="{3EC5A10A-E431-4D71-EF89-8B66E2A2229B}"/>
              </a:ext>
            </a:extLst>
          </p:cNvPr>
          <p:cNvSpPr txBox="1">
            <a:spLocks noChangeArrowheads="1"/>
          </p:cNvSpPr>
          <p:nvPr/>
        </p:nvSpPr>
        <p:spPr bwMode="auto">
          <a:xfrm>
            <a:off x="18089728" y="5351311"/>
            <a:ext cx="512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C</a:t>
            </a:r>
          </a:p>
        </p:txBody>
      </p:sp>
      <p:pic>
        <p:nvPicPr>
          <p:cNvPr id="4181" name="Picture 4180">
            <a:extLst>
              <a:ext uri="{FF2B5EF4-FFF2-40B4-BE49-F238E27FC236}">
                <a16:creationId xmlns:a16="http://schemas.microsoft.com/office/drawing/2014/main" id="{93E4C70D-E24B-FF95-F18B-C1D6D9FB7BF8}"/>
              </a:ext>
            </a:extLst>
          </p:cNvPr>
          <p:cNvPicPr>
            <a:picLocks noChangeAspect="1"/>
          </p:cNvPicPr>
          <p:nvPr/>
        </p:nvPicPr>
        <p:blipFill>
          <a:blip r:embed="rId6"/>
          <a:stretch>
            <a:fillRect/>
          </a:stretch>
        </p:blipFill>
        <p:spPr>
          <a:xfrm>
            <a:off x="11431526" y="5853429"/>
            <a:ext cx="3147313" cy="2286000"/>
          </a:xfrm>
          <a:prstGeom prst="rect">
            <a:avLst/>
          </a:prstGeom>
          <a:ln>
            <a:solidFill>
              <a:schemeClr val="accent4"/>
            </a:solidFill>
          </a:ln>
        </p:spPr>
      </p:pic>
      <p:pic>
        <p:nvPicPr>
          <p:cNvPr id="4186" name="Picture 4185">
            <a:extLst>
              <a:ext uri="{FF2B5EF4-FFF2-40B4-BE49-F238E27FC236}">
                <a16:creationId xmlns:a16="http://schemas.microsoft.com/office/drawing/2014/main" id="{4CA3D9BF-FBB7-580C-D6CF-1B294501DE87}"/>
              </a:ext>
            </a:extLst>
          </p:cNvPr>
          <p:cNvPicPr>
            <a:picLocks noChangeAspect="1"/>
          </p:cNvPicPr>
          <p:nvPr/>
        </p:nvPicPr>
        <p:blipFill>
          <a:blip r:embed="rId7"/>
          <a:stretch>
            <a:fillRect/>
          </a:stretch>
        </p:blipFill>
        <p:spPr>
          <a:xfrm>
            <a:off x="18226484" y="5854548"/>
            <a:ext cx="3264982" cy="2286000"/>
          </a:xfrm>
          <a:prstGeom prst="rect">
            <a:avLst/>
          </a:prstGeom>
          <a:ln>
            <a:solidFill>
              <a:schemeClr val="accent4"/>
            </a:solidFill>
          </a:ln>
        </p:spPr>
      </p:pic>
      <p:sp>
        <p:nvSpPr>
          <p:cNvPr id="4187" name="TextBox 11">
            <a:extLst>
              <a:ext uri="{FF2B5EF4-FFF2-40B4-BE49-F238E27FC236}">
                <a16:creationId xmlns:a16="http://schemas.microsoft.com/office/drawing/2014/main" id="{B9F5B671-FC10-7953-E2FE-A29A5863700A}"/>
              </a:ext>
            </a:extLst>
          </p:cNvPr>
          <p:cNvSpPr txBox="1">
            <a:spLocks noChangeArrowheads="1"/>
          </p:cNvSpPr>
          <p:nvPr/>
        </p:nvSpPr>
        <p:spPr bwMode="auto">
          <a:xfrm>
            <a:off x="11325192" y="8282218"/>
            <a:ext cx="10209677" cy="16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marL="285750" indent="-285750" algn="just" eaLnBrk="1" hangingPunct="1">
              <a:lnSpc>
                <a:spcPts val="2500"/>
              </a:lnSpc>
              <a:spcBef>
                <a:spcPct val="50000"/>
              </a:spcBef>
              <a:buFont typeface="Arial" panose="020B0604020202020204" pitchFamily="34" charset="0"/>
              <a:buChar char="•"/>
            </a:pPr>
            <a:r>
              <a:rPr lang="en-US" altLang="en-US" sz="1800" err="1">
                <a:solidFill>
                  <a:schemeClr val="tx1"/>
                </a:solidFill>
              </a:rPr>
              <a:t>DualCAB</a:t>
            </a:r>
            <a:r>
              <a:rPr lang="en-US" altLang="en-US" sz="1800">
                <a:solidFill>
                  <a:schemeClr val="tx1"/>
                </a:solidFill>
              </a:rPr>
              <a:t> TCEs demonstrated a differential binding with human CD3 as capture antigen, human TAA-</a:t>
            </a:r>
            <a:r>
              <a:rPr lang="en-US" altLang="en-US" sz="1800" err="1">
                <a:solidFill>
                  <a:schemeClr val="tx1"/>
                </a:solidFill>
              </a:rPr>
              <a:t>mFc</a:t>
            </a:r>
            <a:r>
              <a:rPr lang="en-US" altLang="en-US" sz="1800">
                <a:solidFill>
                  <a:schemeClr val="tx1"/>
                </a:solidFill>
              </a:rPr>
              <a:t> as detection following with anti-mouse IgG HRP conjugated antibody with the pH range 6.0-7.4. The affinity binding of </a:t>
            </a:r>
            <a:r>
              <a:rPr lang="en-US" altLang="en-US" sz="1800" err="1">
                <a:solidFill>
                  <a:schemeClr val="tx1"/>
                </a:solidFill>
              </a:rPr>
              <a:t>NonCAB</a:t>
            </a:r>
            <a:r>
              <a:rPr lang="en-US" altLang="en-US" sz="1800">
                <a:solidFill>
                  <a:schemeClr val="tx1"/>
                </a:solidFill>
              </a:rPr>
              <a:t> TCEs remained at a similar level. D: PSMA; E: Trop2; F: TF </a:t>
            </a:r>
            <a:r>
              <a:rPr lang="en-US" altLang="en-US" sz="1800" err="1">
                <a:solidFill>
                  <a:schemeClr val="tx1"/>
                </a:solidFill>
              </a:rPr>
              <a:t>NonCAB</a:t>
            </a:r>
            <a:r>
              <a:rPr lang="en-US" altLang="en-US" sz="1800">
                <a:solidFill>
                  <a:schemeClr val="tx1"/>
                </a:solidFill>
              </a:rPr>
              <a:t> TCE was shown as solid red circle and </a:t>
            </a:r>
            <a:r>
              <a:rPr lang="en-US" altLang="en-US" sz="1800" err="1">
                <a:solidFill>
                  <a:schemeClr val="tx1"/>
                </a:solidFill>
              </a:rPr>
              <a:t>DualCAB</a:t>
            </a:r>
            <a:r>
              <a:rPr lang="en-US" altLang="en-US" sz="1800">
                <a:solidFill>
                  <a:schemeClr val="tx1"/>
                </a:solidFill>
              </a:rPr>
              <a:t> TCE was shown as solid blue square.</a:t>
            </a:r>
            <a:endParaRPr lang="en-US" altLang="en-US" sz="1800"/>
          </a:p>
        </p:txBody>
      </p:sp>
      <p:sp>
        <p:nvSpPr>
          <p:cNvPr id="4188" name="TextBox 69">
            <a:extLst>
              <a:ext uri="{FF2B5EF4-FFF2-40B4-BE49-F238E27FC236}">
                <a16:creationId xmlns:a16="http://schemas.microsoft.com/office/drawing/2014/main" id="{551BAC47-DE17-91DA-18F8-97DBD0858D65}"/>
              </a:ext>
            </a:extLst>
          </p:cNvPr>
          <p:cNvSpPr txBox="1">
            <a:spLocks noChangeArrowheads="1"/>
          </p:cNvSpPr>
          <p:nvPr/>
        </p:nvSpPr>
        <p:spPr bwMode="auto">
          <a:xfrm>
            <a:off x="11325823" y="9890889"/>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D</a:t>
            </a:r>
          </a:p>
        </p:txBody>
      </p:sp>
      <p:sp>
        <p:nvSpPr>
          <p:cNvPr id="4189" name="TextBox 70">
            <a:extLst>
              <a:ext uri="{FF2B5EF4-FFF2-40B4-BE49-F238E27FC236}">
                <a16:creationId xmlns:a16="http://schemas.microsoft.com/office/drawing/2014/main" id="{3C813EB8-05F1-CAAA-88C5-39F28F99F5B1}"/>
              </a:ext>
            </a:extLst>
          </p:cNvPr>
          <p:cNvSpPr txBox="1">
            <a:spLocks noChangeArrowheads="1"/>
          </p:cNvSpPr>
          <p:nvPr/>
        </p:nvSpPr>
        <p:spPr bwMode="auto">
          <a:xfrm>
            <a:off x="14759500" y="9928692"/>
            <a:ext cx="512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E</a:t>
            </a:r>
          </a:p>
        </p:txBody>
      </p:sp>
      <p:sp>
        <p:nvSpPr>
          <p:cNvPr id="4190" name="TextBox 70">
            <a:extLst>
              <a:ext uri="{FF2B5EF4-FFF2-40B4-BE49-F238E27FC236}">
                <a16:creationId xmlns:a16="http://schemas.microsoft.com/office/drawing/2014/main" id="{0325E3FB-5F80-8004-C0B3-61D15CCF140A}"/>
              </a:ext>
            </a:extLst>
          </p:cNvPr>
          <p:cNvSpPr txBox="1">
            <a:spLocks noChangeArrowheads="1"/>
          </p:cNvSpPr>
          <p:nvPr/>
        </p:nvSpPr>
        <p:spPr bwMode="auto">
          <a:xfrm>
            <a:off x="18133333" y="9936393"/>
            <a:ext cx="512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F</a:t>
            </a:r>
          </a:p>
        </p:txBody>
      </p:sp>
      <p:pic>
        <p:nvPicPr>
          <p:cNvPr id="4191" name="Picture 4190">
            <a:extLst>
              <a:ext uri="{FF2B5EF4-FFF2-40B4-BE49-F238E27FC236}">
                <a16:creationId xmlns:a16="http://schemas.microsoft.com/office/drawing/2014/main" id="{40CE9DF8-6A52-5CA0-FC54-A66C250353A3}"/>
              </a:ext>
            </a:extLst>
          </p:cNvPr>
          <p:cNvPicPr>
            <a:picLocks noChangeAspect="1"/>
          </p:cNvPicPr>
          <p:nvPr/>
        </p:nvPicPr>
        <p:blipFill>
          <a:blip r:embed="rId8"/>
          <a:stretch>
            <a:fillRect/>
          </a:stretch>
        </p:blipFill>
        <p:spPr>
          <a:xfrm>
            <a:off x="11430598" y="10433716"/>
            <a:ext cx="3200400" cy="1782741"/>
          </a:xfrm>
          <a:prstGeom prst="rect">
            <a:avLst/>
          </a:prstGeom>
          <a:ln>
            <a:solidFill>
              <a:schemeClr val="accent4"/>
            </a:solidFill>
          </a:ln>
        </p:spPr>
      </p:pic>
      <p:pic>
        <p:nvPicPr>
          <p:cNvPr id="4192" name="Picture 4191">
            <a:extLst>
              <a:ext uri="{FF2B5EF4-FFF2-40B4-BE49-F238E27FC236}">
                <a16:creationId xmlns:a16="http://schemas.microsoft.com/office/drawing/2014/main" id="{67D77E62-4687-EF93-079D-74860D1AB3F6}"/>
              </a:ext>
            </a:extLst>
          </p:cNvPr>
          <p:cNvPicPr>
            <a:picLocks noChangeAspect="1"/>
          </p:cNvPicPr>
          <p:nvPr/>
        </p:nvPicPr>
        <p:blipFill>
          <a:blip r:embed="rId9"/>
          <a:stretch>
            <a:fillRect/>
          </a:stretch>
        </p:blipFill>
        <p:spPr>
          <a:xfrm>
            <a:off x="14829831" y="10421131"/>
            <a:ext cx="3200400" cy="1788039"/>
          </a:xfrm>
          <a:prstGeom prst="rect">
            <a:avLst/>
          </a:prstGeom>
          <a:ln>
            <a:solidFill>
              <a:schemeClr val="accent4"/>
            </a:solidFill>
          </a:ln>
        </p:spPr>
      </p:pic>
      <p:pic>
        <p:nvPicPr>
          <p:cNvPr id="4193" name="Picture 4192">
            <a:extLst>
              <a:ext uri="{FF2B5EF4-FFF2-40B4-BE49-F238E27FC236}">
                <a16:creationId xmlns:a16="http://schemas.microsoft.com/office/drawing/2014/main" id="{A516FB8A-EDE1-56F5-284D-5C35F765841B}"/>
              </a:ext>
            </a:extLst>
          </p:cNvPr>
          <p:cNvPicPr>
            <a:picLocks noChangeAspect="1"/>
          </p:cNvPicPr>
          <p:nvPr/>
        </p:nvPicPr>
        <p:blipFill>
          <a:blip r:embed="rId10"/>
          <a:stretch>
            <a:fillRect/>
          </a:stretch>
        </p:blipFill>
        <p:spPr>
          <a:xfrm>
            <a:off x="18222714" y="10420817"/>
            <a:ext cx="3200400" cy="1793062"/>
          </a:xfrm>
          <a:prstGeom prst="rect">
            <a:avLst/>
          </a:prstGeom>
          <a:ln>
            <a:solidFill>
              <a:schemeClr val="accent4"/>
            </a:solidFill>
          </a:ln>
        </p:spPr>
      </p:pic>
      <p:pic>
        <p:nvPicPr>
          <p:cNvPr id="4194" name="Picture 4193">
            <a:extLst>
              <a:ext uri="{FF2B5EF4-FFF2-40B4-BE49-F238E27FC236}">
                <a16:creationId xmlns:a16="http://schemas.microsoft.com/office/drawing/2014/main" id="{B0F248A3-BB32-4278-2B4F-77E4D76345C8}"/>
              </a:ext>
            </a:extLst>
          </p:cNvPr>
          <p:cNvPicPr>
            <a:picLocks noChangeAspect="1"/>
          </p:cNvPicPr>
          <p:nvPr/>
        </p:nvPicPr>
        <p:blipFill>
          <a:blip r:embed="rId11"/>
          <a:stretch>
            <a:fillRect/>
          </a:stretch>
        </p:blipFill>
        <p:spPr>
          <a:xfrm>
            <a:off x="14800314" y="5845713"/>
            <a:ext cx="3226378" cy="2286000"/>
          </a:xfrm>
          <a:prstGeom prst="rect">
            <a:avLst/>
          </a:prstGeom>
          <a:ln>
            <a:solidFill>
              <a:schemeClr val="accent4"/>
            </a:solidFill>
          </a:ln>
        </p:spPr>
      </p:pic>
      <p:pic>
        <p:nvPicPr>
          <p:cNvPr id="1026" name="Picture 2">
            <a:extLst>
              <a:ext uri="{FF2B5EF4-FFF2-40B4-BE49-F238E27FC236}">
                <a16:creationId xmlns:a16="http://schemas.microsoft.com/office/drawing/2014/main" id="{4CE6CBE8-BF3E-713E-9E0D-B5CD07A5BC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8031" y="-61859"/>
            <a:ext cx="1778296" cy="1787756"/>
          </a:xfrm>
          <a:prstGeom prst="rect">
            <a:avLst/>
          </a:prstGeom>
          <a:noFill/>
          <a:extLst>
            <a:ext uri="{909E8E84-426E-40DD-AFC4-6F175D3DCCD1}">
              <a14:hiddenFill xmlns:a14="http://schemas.microsoft.com/office/drawing/2010/main">
                <a:solidFill>
                  <a:srgbClr val="FFFFFF"/>
                </a:solidFill>
              </a14:hiddenFill>
            </a:ext>
          </a:extLst>
        </p:spPr>
      </p:pic>
      <p:sp>
        <p:nvSpPr>
          <p:cNvPr id="4195" name="TextBox 69">
            <a:extLst>
              <a:ext uri="{FF2B5EF4-FFF2-40B4-BE49-F238E27FC236}">
                <a16:creationId xmlns:a16="http://schemas.microsoft.com/office/drawing/2014/main" id="{9447C67C-AC3B-7DCC-5439-2F142F2B1047}"/>
              </a:ext>
            </a:extLst>
          </p:cNvPr>
          <p:cNvSpPr txBox="1">
            <a:spLocks noChangeArrowheads="1"/>
          </p:cNvSpPr>
          <p:nvPr/>
        </p:nvSpPr>
        <p:spPr bwMode="auto">
          <a:xfrm>
            <a:off x="11287723" y="15476048"/>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G</a:t>
            </a:r>
          </a:p>
        </p:txBody>
      </p:sp>
      <p:sp>
        <p:nvSpPr>
          <p:cNvPr id="4196" name="TextBox 70">
            <a:extLst>
              <a:ext uri="{FF2B5EF4-FFF2-40B4-BE49-F238E27FC236}">
                <a16:creationId xmlns:a16="http://schemas.microsoft.com/office/drawing/2014/main" id="{BDFC3818-379E-E6E1-A541-9F8FE790245A}"/>
              </a:ext>
            </a:extLst>
          </p:cNvPr>
          <p:cNvSpPr txBox="1">
            <a:spLocks noChangeArrowheads="1"/>
          </p:cNvSpPr>
          <p:nvPr/>
        </p:nvSpPr>
        <p:spPr bwMode="auto">
          <a:xfrm>
            <a:off x="14736272" y="15439531"/>
            <a:ext cx="512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H</a:t>
            </a:r>
          </a:p>
        </p:txBody>
      </p:sp>
      <p:sp>
        <p:nvSpPr>
          <p:cNvPr id="4197" name="TextBox 70">
            <a:extLst>
              <a:ext uri="{FF2B5EF4-FFF2-40B4-BE49-F238E27FC236}">
                <a16:creationId xmlns:a16="http://schemas.microsoft.com/office/drawing/2014/main" id="{F6956E5C-73F1-D8EE-74D8-751EF0F6B5AD}"/>
              </a:ext>
            </a:extLst>
          </p:cNvPr>
          <p:cNvSpPr txBox="1">
            <a:spLocks noChangeArrowheads="1"/>
          </p:cNvSpPr>
          <p:nvPr/>
        </p:nvSpPr>
        <p:spPr bwMode="auto">
          <a:xfrm>
            <a:off x="18076504" y="15492847"/>
            <a:ext cx="512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I</a:t>
            </a:r>
          </a:p>
        </p:txBody>
      </p:sp>
      <p:pic>
        <p:nvPicPr>
          <p:cNvPr id="4199" name="Picture 4198">
            <a:extLst>
              <a:ext uri="{FF2B5EF4-FFF2-40B4-BE49-F238E27FC236}">
                <a16:creationId xmlns:a16="http://schemas.microsoft.com/office/drawing/2014/main" id="{064C9ACA-235D-5331-090D-2A2C9E52F511}"/>
              </a:ext>
            </a:extLst>
          </p:cNvPr>
          <p:cNvPicPr>
            <a:picLocks noChangeAspect="1"/>
          </p:cNvPicPr>
          <p:nvPr/>
        </p:nvPicPr>
        <p:blipFill>
          <a:blip r:embed="rId13"/>
          <a:stretch>
            <a:fillRect/>
          </a:stretch>
        </p:blipFill>
        <p:spPr>
          <a:xfrm>
            <a:off x="11406126" y="15949039"/>
            <a:ext cx="3152321" cy="2286000"/>
          </a:xfrm>
          <a:prstGeom prst="rect">
            <a:avLst/>
          </a:prstGeom>
          <a:ln>
            <a:solidFill>
              <a:schemeClr val="accent4"/>
            </a:solidFill>
          </a:ln>
        </p:spPr>
      </p:pic>
      <p:pic>
        <p:nvPicPr>
          <p:cNvPr id="4200" name="Picture 4199">
            <a:extLst>
              <a:ext uri="{FF2B5EF4-FFF2-40B4-BE49-F238E27FC236}">
                <a16:creationId xmlns:a16="http://schemas.microsoft.com/office/drawing/2014/main" id="{7509093B-DF07-1BC9-75D5-A91D5B24FB29}"/>
              </a:ext>
            </a:extLst>
          </p:cNvPr>
          <p:cNvPicPr>
            <a:picLocks noChangeAspect="1"/>
          </p:cNvPicPr>
          <p:nvPr/>
        </p:nvPicPr>
        <p:blipFill>
          <a:blip r:embed="rId14"/>
          <a:stretch>
            <a:fillRect/>
          </a:stretch>
        </p:blipFill>
        <p:spPr>
          <a:xfrm>
            <a:off x="14738459" y="15952294"/>
            <a:ext cx="3229719" cy="2286000"/>
          </a:xfrm>
          <a:prstGeom prst="rect">
            <a:avLst/>
          </a:prstGeom>
          <a:ln>
            <a:solidFill>
              <a:schemeClr val="accent4"/>
            </a:solidFill>
          </a:ln>
        </p:spPr>
      </p:pic>
      <p:pic>
        <p:nvPicPr>
          <p:cNvPr id="4201" name="Picture 4200">
            <a:extLst>
              <a:ext uri="{FF2B5EF4-FFF2-40B4-BE49-F238E27FC236}">
                <a16:creationId xmlns:a16="http://schemas.microsoft.com/office/drawing/2014/main" id="{3011C46A-E0FE-FA26-C4C1-FC38A099F089}"/>
              </a:ext>
            </a:extLst>
          </p:cNvPr>
          <p:cNvPicPr>
            <a:picLocks noChangeAspect="1"/>
          </p:cNvPicPr>
          <p:nvPr/>
        </p:nvPicPr>
        <p:blipFill>
          <a:blip r:embed="rId15"/>
          <a:stretch>
            <a:fillRect/>
          </a:stretch>
        </p:blipFill>
        <p:spPr>
          <a:xfrm>
            <a:off x="18144482" y="15946917"/>
            <a:ext cx="3311266" cy="2286000"/>
          </a:xfrm>
          <a:prstGeom prst="rect">
            <a:avLst/>
          </a:prstGeom>
          <a:ln>
            <a:solidFill>
              <a:schemeClr val="accent4"/>
            </a:solidFill>
          </a:ln>
        </p:spPr>
      </p:pic>
      <p:sp>
        <p:nvSpPr>
          <p:cNvPr id="4203" name="TextBox 69">
            <a:extLst>
              <a:ext uri="{FF2B5EF4-FFF2-40B4-BE49-F238E27FC236}">
                <a16:creationId xmlns:a16="http://schemas.microsoft.com/office/drawing/2014/main" id="{10654143-8E73-3E45-A35A-2D35E9899049}"/>
              </a:ext>
            </a:extLst>
          </p:cNvPr>
          <p:cNvSpPr txBox="1">
            <a:spLocks noChangeArrowheads="1"/>
          </p:cNvSpPr>
          <p:nvPr/>
        </p:nvSpPr>
        <p:spPr bwMode="auto">
          <a:xfrm>
            <a:off x="22897765" y="6959410"/>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J</a:t>
            </a:r>
          </a:p>
        </p:txBody>
      </p:sp>
      <p:sp>
        <p:nvSpPr>
          <p:cNvPr id="4204" name="TextBox 69">
            <a:extLst>
              <a:ext uri="{FF2B5EF4-FFF2-40B4-BE49-F238E27FC236}">
                <a16:creationId xmlns:a16="http://schemas.microsoft.com/office/drawing/2014/main" id="{51126C10-9BEF-DE42-2D8E-790F871E7881}"/>
              </a:ext>
            </a:extLst>
          </p:cNvPr>
          <p:cNvSpPr txBox="1">
            <a:spLocks noChangeArrowheads="1"/>
          </p:cNvSpPr>
          <p:nvPr/>
        </p:nvSpPr>
        <p:spPr bwMode="auto">
          <a:xfrm>
            <a:off x="22825476" y="9703919"/>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K</a:t>
            </a:r>
          </a:p>
        </p:txBody>
      </p:sp>
      <p:sp>
        <p:nvSpPr>
          <p:cNvPr id="4205" name="TextBox 69">
            <a:extLst>
              <a:ext uri="{FF2B5EF4-FFF2-40B4-BE49-F238E27FC236}">
                <a16:creationId xmlns:a16="http://schemas.microsoft.com/office/drawing/2014/main" id="{C57DEBD0-1092-0FBA-8710-797352DB851F}"/>
              </a:ext>
            </a:extLst>
          </p:cNvPr>
          <p:cNvSpPr txBox="1">
            <a:spLocks noChangeArrowheads="1"/>
          </p:cNvSpPr>
          <p:nvPr/>
        </p:nvSpPr>
        <p:spPr bwMode="auto">
          <a:xfrm>
            <a:off x="22825476" y="12505551"/>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r>
              <a:rPr lang="en-US" altLang="en-US" sz="2600"/>
              <a:t>L</a:t>
            </a:r>
          </a:p>
        </p:txBody>
      </p:sp>
      <p:pic>
        <p:nvPicPr>
          <p:cNvPr id="4" name="Picture 3">
            <a:extLst>
              <a:ext uri="{FF2B5EF4-FFF2-40B4-BE49-F238E27FC236}">
                <a16:creationId xmlns:a16="http://schemas.microsoft.com/office/drawing/2014/main" id="{D843C598-18A0-327A-E925-3C4F64DE760F}"/>
              </a:ext>
            </a:extLst>
          </p:cNvPr>
          <p:cNvPicPr>
            <a:picLocks noChangeAspect="1"/>
          </p:cNvPicPr>
          <p:nvPr/>
        </p:nvPicPr>
        <p:blipFill>
          <a:blip r:embed="rId16"/>
          <a:stretch>
            <a:fillRect/>
          </a:stretch>
        </p:blipFill>
        <p:spPr>
          <a:xfrm>
            <a:off x="23501555" y="7010272"/>
            <a:ext cx="7802858" cy="2651760"/>
          </a:xfrm>
          <a:prstGeom prst="rect">
            <a:avLst/>
          </a:prstGeom>
        </p:spPr>
      </p:pic>
      <p:pic>
        <p:nvPicPr>
          <p:cNvPr id="5" name="Picture 4">
            <a:extLst>
              <a:ext uri="{FF2B5EF4-FFF2-40B4-BE49-F238E27FC236}">
                <a16:creationId xmlns:a16="http://schemas.microsoft.com/office/drawing/2014/main" id="{B957FAFE-8FD5-C9DC-07F4-0725BB3920F8}"/>
              </a:ext>
            </a:extLst>
          </p:cNvPr>
          <p:cNvPicPr>
            <a:picLocks noChangeAspect="1"/>
          </p:cNvPicPr>
          <p:nvPr/>
        </p:nvPicPr>
        <p:blipFill>
          <a:blip r:embed="rId17"/>
          <a:stretch>
            <a:fillRect/>
          </a:stretch>
        </p:blipFill>
        <p:spPr>
          <a:xfrm>
            <a:off x="23501555" y="9748431"/>
            <a:ext cx="7802859" cy="2651760"/>
          </a:xfrm>
          <a:prstGeom prst="rect">
            <a:avLst/>
          </a:prstGeom>
        </p:spPr>
      </p:pic>
      <p:pic>
        <p:nvPicPr>
          <p:cNvPr id="6" name="Picture 5">
            <a:extLst>
              <a:ext uri="{FF2B5EF4-FFF2-40B4-BE49-F238E27FC236}">
                <a16:creationId xmlns:a16="http://schemas.microsoft.com/office/drawing/2014/main" id="{84CC674A-583D-C858-4033-71C0F86A7517}"/>
              </a:ext>
            </a:extLst>
          </p:cNvPr>
          <p:cNvPicPr>
            <a:picLocks noChangeAspect="1"/>
          </p:cNvPicPr>
          <p:nvPr/>
        </p:nvPicPr>
        <p:blipFill>
          <a:blip r:embed="rId18"/>
          <a:stretch>
            <a:fillRect/>
          </a:stretch>
        </p:blipFill>
        <p:spPr>
          <a:xfrm>
            <a:off x="23512469" y="12508600"/>
            <a:ext cx="7791946" cy="2651760"/>
          </a:xfrm>
          <a:prstGeom prst="rect">
            <a:avLst/>
          </a:prstGeom>
        </p:spPr>
      </p:pic>
      <p:sp>
        <p:nvSpPr>
          <p:cNvPr id="7" name="Rectangle 4">
            <a:extLst>
              <a:ext uri="{FF2B5EF4-FFF2-40B4-BE49-F238E27FC236}">
                <a16:creationId xmlns:a16="http://schemas.microsoft.com/office/drawing/2014/main" id="{A43C057D-13DA-4292-F3B9-562A966BC28C}"/>
              </a:ext>
            </a:extLst>
          </p:cNvPr>
          <p:cNvSpPr>
            <a:spLocks noChangeArrowheads="1"/>
          </p:cNvSpPr>
          <p:nvPr/>
        </p:nvSpPr>
        <p:spPr bwMode="auto">
          <a:xfrm>
            <a:off x="354805" y="14541262"/>
            <a:ext cx="10257936" cy="342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10600">
                <a:solidFill>
                  <a:schemeClr val="tx2"/>
                </a:solidFill>
                <a:latin typeface="Arial" panose="020B0604020202020204" pitchFamily="34" charset="0"/>
                <a:ea typeface="MS PGothic" panose="020B0600070205080204" pitchFamily="34" charset="-128"/>
              </a:defRPr>
            </a:lvl1pPr>
            <a:lvl2pPr marL="742950" indent="-285750">
              <a:defRPr sz="10600">
                <a:solidFill>
                  <a:schemeClr val="tx2"/>
                </a:solidFill>
                <a:latin typeface="Arial" panose="020B0604020202020204" pitchFamily="34" charset="0"/>
                <a:ea typeface="MS PGothic" panose="020B0600070205080204" pitchFamily="34" charset="-128"/>
              </a:defRPr>
            </a:lvl2pPr>
            <a:lvl3pPr marL="1143000" indent="-228600">
              <a:defRPr sz="10600">
                <a:solidFill>
                  <a:schemeClr val="tx2"/>
                </a:solidFill>
                <a:latin typeface="Arial" panose="020B0604020202020204" pitchFamily="34" charset="0"/>
                <a:ea typeface="MS PGothic" panose="020B0600070205080204" pitchFamily="34" charset="-128"/>
              </a:defRPr>
            </a:lvl3pPr>
            <a:lvl4pPr marL="1600200" indent="-228600">
              <a:defRPr sz="10600">
                <a:solidFill>
                  <a:schemeClr val="tx2"/>
                </a:solidFill>
                <a:latin typeface="Arial" panose="020B0604020202020204" pitchFamily="34" charset="0"/>
                <a:ea typeface="MS PGothic" panose="020B0600070205080204" pitchFamily="34" charset="-128"/>
              </a:defRPr>
            </a:lvl4pPr>
            <a:lvl5pPr marL="2057400" indent="-228600">
              <a:defRPr sz="106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algn="just">
              <a:lnSpc>
                <a:spcPts val="3000"/>
              </a:lnSpc>
              <a:spcAft>
                <a:spcPts val="600"/>
              </a:spcAft>
            </a:pPr>
            <a:r>
              <a:rPr lang="en-US" altLang="en-US" sz="2000" dirty="0">
                <a:latin typeface="Arial"/>
                <a:ea typeface="Calibri" panose="020F0502020204030204" pitchFamily="34" charset="0"/>
                <a:cs typeface="99tmyrhp"/>
              </a:rPr>
              <a:t>Any IgG1 can easily be converted into a MonoCAB using the same backbone (non-glycosylated IgG1 with anti-CD3-scFv fused to the C-terminus of the light chain, Fig. 1).</a:t>
            </a:r>
          </a:p>
          <a:p>
            <a:pPr algn="just">
              <a:lnSpc>
                <a:spcPts val="3000"/>
              </a:lnSpc>
              <a:spcAft>
                <a:spcPts val="600"/>
              </a:spcAft>
            </a:pPr>
            <a:r>
              <a:rPr lang="en-US" altLang="en-US" sz="2000" dirty="0" err="1">
                <a:latin typeface="Arial"/>
                <a:ea typeface="Calibri" panose="020F0502020204030204" pitchFamily="34" charset="0"/>
                <a:cs typeface="99tmyrhp"/>
              </a:rPr>
              <a:t>DualCABs</a:t>
            </a:r>
            <a:r>
              <a:rPr lang="en-US" altLang="en-US" sz="2000" dirty="0">
                <a:latin typeface="Arial"/>
                <a:ea typeface="Calibri" panose="020F0502020204030204" pitchFamily="34" charset="0"/>
                <a:cs typeface="99tmyrhp"/>
              </a:rPr>
              <a:t> are then derived from the </a:t>
            </a:r>
            <a:r>
              <a:rPr lang="en-US" altLang="en-US" sz="2000" dirty="0" err="1">
                <a:latin typeface="Arial"/>
                <a:ea typeface="Calibri" panose="020F0502020204030204" pitchFamily="34" charset="0"/>
                <a:cs typeface="99tmyrhp"/>
              </a:rPr>
              <a:t>MonCABs</a:t>
            </a:r>
            <a:r>
              <a:rPr lang="en-US" altLang="en-US" sz="2000" dirty="0">
                <a:latin typeface="Arial"/>
                <a:ea typeface="Calibri" panose="020F0502020204030204" pitchFamily="34" charset="0"/>
                <a:cs typeface="99tmyrhp"/>
              </a:rPr>
              <a:t> after sequence optimization of the TAA binding domains. We have further developed three new </a:t>
            </a:r>
            <a:r>
              <a:rPr lang="en-US" altLang="en-US" sz="2000" dirty="0" err="1">
                <a:latin typeface="Arial"/>
                <a:ea typeface="Calibri" panose="020F0502020204030204" pitchFamily="34" charset="0"/>
                <a:cs typeface="99tmyrhp"/>
              </a:rPr>
              <a:t>DualCAB</a:t>
            </a:r>
            <a:r>
              <a:rPr lang="en-US" altLang="en-US" sz="2000" dirty="0">
                <a:latin typeface="Arial"/>
                <a:ea typeface="Calibri" panose="020F0502020204030204" pitchFamily="34" charset="0"/>
                <a:cs typeface="99tmyrhp"/>
              </a:rPr>
              <a:t> TCEs with the same technology for PSMA, Trop2 and Tissue Factor (TF) targeting solid tumors.</a:t>
            </a:r>
          </a:p>
          <a:p>
            <a:pPr algn="just">
              <a:lnSpc>
                <a:spcPts val="3000"/>
              </a:lnSpc>
            </a:pPr>
            <a:endParaRPr lang="en-US" altLang="en-US" sz="1800">
              <a:ea typeface="Calibri" panose="020F0502020204030204" pitchFamily="34" charset="0"/>
              <a:cs typeface="99tmyrhp"/>
            </a:endParaRPr>
          </a:p>
          <a:p>
            <a:pPr algn="just">
              <a:lnSpc>
                <a:spcPct val="107000"/>
              </a:lnSpc>
            </a:pPr>
            <a:endParaRPr lang="en-US" altLang="en-US" sz="1800">
              <a:ea typeface="Calibri" panose="020F0502020204030204" pitchFamily="34" charset="0"/>
              <a:cs typeface="99tmyrhp"/>
            </a:endParaRPr>
          </a:p>
          <a:p>
            <a:pPr algn="just">
              <a:lnSpc>
                <a:spcPct val="107000"/>
              </a:lnSpc>
            </a:pPr>
            <a:endParaRPr lang="en-US" altLang="en-US" sz="600">
              <a:solidFill>
                <a:srgbClr val="C00000"/>
              </a:solidFill>
              <a:cs typeface="Arial" panose="020B0604020202020204" pitchFamily="34" charset="0"/>
            </a:endParaRPr>
          </a:p>
          <a:p>
            <a:pPr algn="just">
              <a:lnSpc>
                <a:spcPct val="107000"/>
              </a:lnSpc>
            </a:pPr>
            <a:r>
              <a:rPr lang="en-US" altLang="en-US" sz="1500" dirty="0">
                <a:solidFill>
                  <a:srgbClr val="212121"/>
                </a:solidFill>
                <a:latin typeface="Arial"/>
                <a:ea typeface="MS PGothic"/>
                <a:cs typeface="Arial"/>
              </a:rPr>
              <a:t>1.  Chang HW, Frey G, Liu H, Xing C, Steinman L, Boyle WJ, Short JM. Proc Natl </a:t>
            </a:r>
            <a:r>
              <a:rPr lang="en-US" altLang="en-US" sz="1500" dirty="0" err="1">
                <a:solidFill>
                  <a:srgbClr val="212121"/>
                </a:solidFill>
                <a:latin typeface="Arial"/>
                <a:ea typeface="MS PGothic"/>
                <a:cs typeface="Arial"/>
              </a:rPr>
              <a:t>Acad</a:t>
            </a:r>
            <a:r>
              <a:rPr lang="en-US" altLang="en-US" sz="1500" dirty="0">
                <a:solidFill>
                  <a:srgbClr val="212121"/>
                </a:solidFill>
                <a:latin typeface="Arial"/>
                <a:ea typeface="MS PGothic"/>
                <a:cs typeface="Arial"/>
              </a:rPr>
              <a:t> Sci U S A. 2021 Mar 2;118(9).3</a:t>
            </a:r>
          </a:p>
          <a:p>
            <a:pPr algn="just">
              <a:lnSpc>
                <a:spcPct val="107000"/>
              </a:lnSpc>
            </a:pPr>
            <a:r>
              <a:rPr lang="en-US" altLang="en-US" sz="1500" dirty="0">
                <a:solidFill>
                  <a:srgbClr val="212121"/>
                </a:solidFill>
                <a:latin typeface="Arial"/>
                <a:ea typeface="MS PGothic"/>
                <a:cs typeface="Arial"/>
              </a:rPr>
              <a:t>2.  Frey G, </a:t>
            </a:r>
            <a:r>
              <a:rPr lang="en-US" altLang="en-US" sz="1500" dirty="0" err="1">
                <a:solidFill>
                  <a:srgbClr val="212121"/>
                </a:solidFill>
                <a:latin typeface="Arial"/>
                <a:ea typeface="MS PGothic"/>
                <a:cs typeface="Arial"/>
              </a:rPr>
              <a:t>Cugnetti</a:t>
            </a:r>
            <a:r>
              <a:rPr lang="en-US" altLang="en-US" sz="1500" dirty="0">
                <a:solidFill>
                  <a:srgbClr val="212121"/>
                </a:solidFill>
                <a:latin typeface="Arial"/>
                <a:ea typeface="MS PGothic"/>
                <a:cs typeface="Arial"/>
              </a:rPr>
              <a:t> AP, Liu H, Xing C, Wheeler C, Chang HW, Boyle WJ, Short JM. MABS. 2024 Vol 16 (1).</a:t>
            </a:r>
            <a:endParaRPr lang="en-US" altLang="en-US" sz="1500" dirty="0">
              <a:latin typeface="Arial"/>
              <a:ea typeface="MS PGothic"/>
              <a:cs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9F68AF4F252A4EB575D5692731482A" ma:contentTypeVersion="17" ma:contentTypeDescription="Create a new document." ma:contentTypeScope="" ma:versionID="df9e03719b69509deeb99a3d6cd7a0f0">
  <xsd:schema xmlns:xsd="http://www.w3.org/2001/XMLSchema" xmlns:xs="http://www.w3.org/2001/XMLSchema" xmlns:p="http://schemas.microsoft.com/office/2006/metadata/properties" xmlns:ns2="f30132b6-5c0f-4d65-b0dc-1a2c59c69002" xmlns:ns3="46ca60f3-7173-46cc-b99e-46ca15b56ef3" targetNamespace="http://schemas.microsoft.com/office/2006/metadata/properties" ma:root="true" ma:fieldsID="f596c7c2ef2d7e3e784bad76967b554b" ns2:_="" ns3:_="">
    <xsd:import namespace="f30132b6-5c0f-4d65-b0dc-1a2c59c69002"/>
    <xsd:import namespace="46ca60f3-7173-46cc-b99e-46ca15b56e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132b6-5c0f-4d65-b0dc-1a2c59c69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ff66a5-bdd4-4ab9-bec3-1ef73286ff4a"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60f3-7173-46cc-b99e-46ca15b56e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e506df-c12f-4877-a145-bd65895548f0}" ma:internalName="TaxCatchAll" ma:showField="CatchAllData" ma:web="46ca60f3-7173-46cc-b99e-46ca15b56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0132b6-5c0f-4d65-b0dc-1a2c59c69002">
      <Terms xmlns="http://schemas.microsoft.com/office/infopath/2007/PartnerControls"/>
    </lcf76f155ced4ddcb4097134ff3c332f>
    <TaxCatchAll xmlns="46ca60f3-7173-46cc-b99e-46ca15b56ef3" xsi:nil="true"/>
    <SharedWithUsers xmlns="46ca60f3-7173-46cc-b99e-46ca15b56ef3">
      <UserInfo>
        <DisplayName>Bill Boyle</DisplayName>
        <AccountId>14</AccountId>
        <AccountType/>
      </UserInfo>
      <UserInfo>
        <DisplayName>Gerhard Frey</DisplayName>
        <AccountId>9</AccountId>
        <AccountType/>
      </UserInfo>
      <UserInfo>
        <DisplayName>Cathy Chang</DisplayName>
        <AccountId>13</AccountId>
        <AccountType/>
      </UserInfo>
      <UserInfo>
        <DisplayName>Ana Paula Cugnetti</DisplayName>
        <AccountId>16</AccountId>
        <AccountType/>
      </UserInfo>
      <UserInfo>
        <DisplayName>Jing Wang</DisplayName>
        <AccountId>21</AccountId>
        <AccountType/>
      </UserInfo>
      <UserInfo>
        <DisplayName>Jian Chen</DisplayName>
        <AccountId>22</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9C8B0D-B200-4AC6-9608-1E45D886B991}">
  <ds:schemaRefs>
    <ds:schemaRef ds:uri="http://schemas.microsoft.com/office/2006/metadata/longProperties"/>
  </ds:schemaRefs>
</ds:datastoreItem>
</file>

<file path=customXml/itemProps2.xml><?xml version="1.0" encoding="utf-8"?>
<ds:datastoreItem xmlns:ds="http://schemas.openxmlformats.org/officeDocument/2006/customXml" ds:itemID="{484CD653-00C7-44A4-B611-82BCA98AF5C9}">
  <ds:schemaRefs>
    <ds:schemaRef ds:uri="46ca60f3-7173-46cc-b99e-46ca15b56ef3"/>
    <ds:schemaRef ds:uri="f30132b6-5c0f-4d65-b0dc-1a2c59c690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587574-70EF-4987-A328-FA29B49941E5}">
  <ds:schemaRefs>
    <ds:schemaRef ds:uri="http://purl.org/dc/dcmitype/"/>
    <ds:schemaRef ds:uri="http://schemas.microsoft.com/office/2006/documentManagement/types"/>
    <ds:schemaRef ds:uri="http://purl.org/dc/elements/1.1/"/>
    <ds:schemaRef ds:uri="f30132b6-5c0f-4d65-b0dc-1a2c59c69002"/>
    <ds:schemaRef ds:uri="http://schemas.openxmlformats.org/package/2006/metadata/core-properties"/>
    <ds:schemaRef ds:uri="http://www.w3.org/XML/1998/namespace"/>
    <ds:schemaRef ds:uri="http://purl.org/dc/terms/"/>
    <ds:schemaRef ds:uri="http://schemas.microsoft.com/office/infopath/2007/PartnerControls"/>
    <ds:schemaRef ds:uri="46ca60f3-7173-46cc-b99e-46ca15b56ef3"/>
    <ds:schemaRef ds:uri="http://schemas.microsoft.com/office/2006/metadata/properties"/>
  </ds:schemaRefs>
</ds:datastoreItem>
</file>

<file path=customXml/itemProps4.xml><?xml version="1.0" encoding="utf-8"?>
<ds:datastoreItem xmlns:ds="http://schemas.openxmlformats.org/officeDocument/2006/customXml" ds:itemID="{BF8B2C2F-11A7-406B-9849-28957BD832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1056</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Haizhen Liu</dc:creator>
  <cp:lastModifiedBy>Bill Boyle</cp:lastModifiedBy>
  <cp:revision>23</cp:revision>
  <cp:lastPrinted>2023-03-29T18:53:09Z</cp:lastPrinted>
  <dcterms:created xsi:type="dcterms:W3CDTF">2016-04-21T18:47:58Z</dcterms:created>
  <dcterms:modified xsi:type="dcterms:W3CDTF">2024-04-10T01:57:30Z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Bill Boyle</vt:lpwstr>
  </property>
  <property fmtid="{D5CDD505-2E9C-101B-9397-08002B2CF9AE}" pid="3" name="SharedWithUsers">
    <vt:lpwstr>14;#Bill Boyle</vt:lpwstr>
  </property>
  <property fmtid="{D5CDD505-2E9C-101B-9397-08002B2CF9AE}" pid="4" name="MediaServiceImageTags">
    <vt:lpwstr/>
  </property>
  <property fmtid="{D5CDD505-2E9C-101B-9397-08002B2CF9AE}" pid="5" name="ContentTypeId">
    <vt:lpwstr>0x010100439F68AF4F252A4EB575D5692731482A</vt:lpwstr>
  </property>
</Properties>
</file>