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5"/>
  </p:sldMasterIdLst>
  <p:notesMasterIdLst>
    <p:notesMasterId r:id="rId22"/>
  </p:notesMasterIdLst>
  <p:handoutMasterIdLst>
    <p:handoutMasterId r:id="rId23"/>
  </p:handoutMasterIdLst>
  <p:sldIdLst>
    <p:sldId id="270" r:id="rId6"/>
    <p:sldId id="278" r:id="rId7"/>
    <p:sldId id="274" r:id="rId8"/>
    <p:sldId id="272" r:id="rId9"/>
    <p:sldId id="279" r:id="rId10"/>
    <p:sldId id="289" r:id="rId11"/>
    <p:sldId id="275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05AFC8-57C0-414E-AD10-071A118D9A67}">
          <p14:sldIdLst>
            <p14:sldId id="270"/>
            <p14:sldId id="278"/>
            <p14:sldId id="274"/>
            <p14:sldId id="272"/>
            <p14:sldId id="279"/>
            <p14:sldId id="289"/>
            <p14:sldId id="275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Backup Slides" id="{7AF3AE69-D174-4B9F-9A1A-ED8F7BCBECBE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2" pos="264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544" userDrawn="1">
          <p15:clr>
            <a:srgbClr val="A4A3A4"/>
          </p15:clr>
        </p15:guide>
        <p15:guide id="5" pos="2856" userDrawn="1">
          <p15:clr>
            <a:srgbClr val="A4A3A4"/>
          </p15:clr>
        </p15:guide>
        <p15:guide id="6" orient="horz" pos="2628" userDrawn="1">
          <p15:clr>
            <a:srgbClr val="A4A3A4"/>
          </p15:clr>
        </p15:guide>
        <p15:guide id="7" orient="horz" pos="3180" userDrawn="1">
          <p15:clr>
            <a:srgbClr val="A4A3A4"/>
          </p15:clr>
        </p15:guide>
        <p15:guide id="8" orient="horz" pos="78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F3D704-3DF2-F8D3-97BE-94308EF056AD}" name="Alec Jacobson" initials="AJ" userId="Alec Jacobson" providerId="None"/>
  <p188:author id="{7F06DB2C-7917-7E20-1687-C9DD42DC89D4}" name="Eric Sievers" initials="ES" userId="S::esievers@bioatla.com::23a0b0d3-0b55-4e29-93ac-8c6924b0eca7" providerId="AD"/>
  <p188:author id="{17633854-931B-B6A3-CAC8-F483EC9B8A48}" name="Jennifer Ayala" initials="JA" userId="S::jayala@medlogix.org::31a6861a-1111-4684-81c2-88e1ce75e8a5" providerId="AD"/>
  <p188:author id="{3D2302A6-4283-A9A6-A71C-7B25FCFA3D83}" name="Alec Jacobson" initials="AJ" userId="S::ajacobson@medlogix.org::c5b756e8-182d-4bc8-9444-195c7ff39889" providerId="AD"/>
  <p188:author id="{5A8D7CFA-5B0F-3CF8-2C9F-CACDEC0CEBE3}" name="Jennifer Ayala" initials="JA" userId="Jennifer Ayal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55"/>
    <a:srgbClr val="8D8D8D"/>
    <a:srgbClr val="BBBBBB"/>
    <a:srgbClr val="B31F2D"/>
    <a:srgbClr val="C24F4F"/>
    <a:srgbClr val="DA5F5F"/>
    <a:srgbClr val="008000"/>
    <a:srgbClr val="FFA500"/>
    <a:srgbClr val="FF0000"/>
    <a:srgbClr val="FE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449" autoAdjust="0"/>
    <p:restoredTop sz="93878" autoAdjust="0"/>
  </p:normalViewPr>
  <p:slideViewPr>
    <p:cSldViewPr snapToGrid="0" snapToObjects="1" showGuides="1">
      <p:cViewPr>
        <p:scale>
          <a:sx n="70" d="100"/>
          <a:sy n="70" d="100"/>
        </p:scale>
        <p:origin x="-62" y="703"/>
      </p:cViewPr>
      <p:guideLst>
        <p:guide pos="264"/>
        <p:guide pos="144"/>
        <p:guide pos="5544"/>
        <p:guide pos="2856"/>
        <p:guide orient="horz" pos="2628"/>
        <p:guide orient="horz" pos="3180"/>
        <p:guide orient="horz" pos="780"/>
        <p:guide pos="2880"/>
      </p:guideLst>
    </p:cSldViewPr>
  </p:slideViewPr>
  <p:outlineViewPr>
    <p:cViewPr>
      <p:scale>
        <a:sx n="33" d="100"/>
        <a:sy n="33" d="100"/>
      </p:scale>
      <p:origin x="0" y="-27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7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47569444444448"/>
          <c:y val="0.1394995824801506"/>
          <c:w val="0.44704895286526686"/>
          <c:h val="0.721000835039698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BA3011 Q2W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941-48C6-A6AE-3D7003FA5848}"/>
              </c:ext>
            </c:extLst>
          </c:dPt>
          <c:dPt>
            <c:idx val="1"/>
            <c:bubble3D val="0"/>
            <c:spPr>
              <a:solidFill>
                <a:srgbClr val="E3BDBD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3941-48C6-A6AE-3D7003FA5848}"/>
              </c:ext>
            </c:extLst>
          </c:dPt>
          <c:dPt>
            <c:idx val="2"/>
            <c:bubble3D val="0"/>
            <c:spPr>
              <a:solidFill>
                <a:srgbClr val="C27777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941-48C6-A6AE-3D7003FA5848}"/>
              </c:ext>
            </c:extLst>
          </c:dPt>
          <c:dPt>
            <c:idx val="3"/>
            <c:bubble3D val="0"/>
            <c:spPr>
              <a:solidFill>
                <a:srgbClr val="F4949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3941-48C6-A6AE-3D7003FA5848}"/>
              </c:ext>
            </c:extLst>
          </c:dPt>
          <c:dPt>
            <c:idx val="4"/>
            <c:bubble3D val="0"/>
            <c:spPr>
              <a:solidFill>
                <a:srgbClr val="E6E6E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3941-48C6-A6AE-3D7003FA5848}"/>
              </c:ext>
            </c:extLst>
          </c:dPt>
          <c:dPt>
            <c:idx val="5"/>
            <c:bubble3D val="0"/>
            <c:spPr>
              <a:solidFill>
                <a:srgbClr val="F4D8D8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941-48C6-A6AE-3D7003FA5848}"/>
              </c:ext>
            </c:extLst>
          </c:dPt>
          <c:dPt>
            <c:idx val="6"/>
            <c:bubble3D val="0"/>
            <c:spPr>
              <a:solidFill>
                <a:srgbClr val="CE5757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3941-48C6-A6AE-3D7003FA5848}"/>
              </c:ext>
            </c:extLst>
          </c:dPt>
          <c:dPt>
            <c:idx val="7"/>
            <c:bubble3D val="0"/>
            <c:spPr>
              <a:solidFill>
                <a:srgbClr val="C24F4F">
                  <a:tint val="66000"/>
                  <a:satMod val="16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56EB-44A0-A654-60BBF3C1895F}"/>
              </c:ext>
            </c:extLst>
          </c:dPt>
          <c:dLbls>
            <c:dLbl>
              <c:idx val="0"/>
              <c:layout>
                <c:manualLayout>
                  <c:x val="-6.0763888888888971E-2"/>
                  <c:y val="1.4000005511813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0354194006999"/>
                      <c:h val="0.125195324880049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941-48C6-A6AE-3D7003FA58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1E44E13-7D4D-4C8A-A6D9-86E8D20A59E8}" type="CATEGORYNAME">
                      <a:rPr lang="pt-BR" smtClean="0"/>
                      <a:pPr/>
                      <a:t>[CATEGORY NAME]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98263888888884"/>
                      <c:h val="0.16558534078163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941-48C6-A6AE-3D7003FA584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2927500273403326"/>
                      <c:h val="0.175435502139961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941-48C6-A6AE-3D7003FA5848}"/>
                </c:ext>
              </c:extLst>
            </c:dLbl>
            <c:dLbl>
              <c:idx val="4"/>
              <c:layout>
                <c:manualLayout>
                  <c:x val="2.6041666666666668E-2"/>
                  <c:y val="-7.00000275590659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14930555555555"/>
                      <c:h val="0.213780084165387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941-48C6-A6AE-3D7003FA5848}"/>
                </c:ext>
              </c:extLst>
            </c:dLbl>
            <c:dLbl>
              <c:idx val="6"/>
              <c:layout>
                <c:manualLayout>
                  <c:x val="2.1701388888888867E-2"/>
                  <c:y val="7.00000275590658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41-48C6-A6AE-3D7003FA5848}"/>
                </c:ext>
              </c:extLst>
            </c:dLbl>
            <c:dLbl>
              <c:idx val="7"/>
              <c:layout>
                <c:manualLayout>
                  <c:x val="1.302100421041119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86875273403323"/>
                      <c:h val="0.118195322124142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56EB-44A0-A654-60BBF3C189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Ewing sarcoma n=8</c:v>
                </c:pt>
                <c:pt idx="1">
                  <c:v>Osteosarcoma n=12</c:v>
                </c:pt>
                <c:pt idx="2">
                  <c:v>Bone sarcoma (other)                      n=12</c:v>
                </c:pt>
                <c:pt idx="3">
                  <c:v>Leiomyosarcoma n=19</c:v>
                </c:pt>
                <c:pt idx="4">
                  <c:v>Liposarcoma                  n=8</c:v>
                </c:pt>
                <c:pt idx="5">
                  <c:v>Synovial sarcoma                  n=7</c:v>
                </c:pt>
                <c:pt idx="6">
                  <c:v>Soft tissue sarcoma (other) n=21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12</c:v>
                </c:pt>
                <c:pt idx="2">
                  <c:v>12</c:v>
                </c:pt>
                <c:pt idx="3">
                  <c:v>19</c:v>
                </c:pt>
                <c:pt idx="4">
                  <c:v>8</c:v>
                </c:pt>
                <c:pt idx="5">
                  <c:v>7</c:v>
                </c:pt>
                <c:pt idx="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1-48C6-A6AE-3D7003FA584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 b="1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47569444444448"/>
          <c:y val="0.1394995824801506"/>
          <c:w val="0.44704895286526686"/>
          <c:h val="0.721000835039698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BA3011 + nivolumab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6C1-49E2-9E8E-C4C2A8AEADFF}"/>
              </c:ext>
            </c:extLst>
          </c:dPt>
          <c:dPt>
            <c:idx val="1"/>
            <c:bubble3D val="0"/>
            <c:spPr>
              <a:solidFill>
                <a:srgbClr val="F0CAC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6C1-49E2-9E8E-C4C2A8AEADF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C6C1-49E2-9E8E-C4C2A8AEADFF}"/>
              </c:ext>
            </c:extLst>
          </c:dPt>
          <c:dPt>
            <c:idx val="3"/>
            <c:bubble3D val="0"/>
            <c:spPr>
              <a:solidFill>
                <a:srgbClr val="FF9E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C6C1-49E2-9E8E-C4C2A8AEADFF}"/>
              </c:ext>
            </c:extLst>
          </c:dPt>
          <c:dPt>
            <c:idx val="4"/>
            <c:bubble3D val="0"/>
            <c:spPr>
              <a:solidFill>
                <a:srgbClr val="F4F4F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C6C1-49E2-9E8E-C4C2A8AEADFF}"/>
              </c:ext>
            </c:extLst>
          </c:dPt>
          <c:dPt>
            <c:idx val="5"/>
            <c:bubble3D val="0"/>
            <c:spPr>
              <a:solidFill>
                <a:srgbClr val="FFE6E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C6C1-49E2-9E8E-C4C2A8AEADFF}"/>
              </c:ext>
            </c:extLst>
          </c:dPt>
          <c:dPt>
            <c:idx val="6"/>
            <c:bubble3D val="0"/>
            <c:spPr>
              <a:solidFill>
                <a:srgbClr val="DA5F5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C6C1-49E2-9E8E-C4C2A8AEADFF}"/>
              </c:ext>
            </c:extLst>
          </c:dPt>
          <c:dPt>
            <c:idx val="7"/>
            <c:bubble3D val="0"/>
            <c:spPr>
              <a:solidFill>
                <a:srgbClr val="DA5F5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C6C1-49E2-9E8E-C4C2A8AEADF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C1-49E2-9E8E-C4C2A8AEADF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5292985837707788"/>
                      <c:h val="0.18658534904935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6C1-49E2-9E8E-C4C2A8AEADF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C1-49E2-9E8E-C4C2A8AEADFF}"/>
                </c:ext>
              </c:extLst>
            </c:dLbl>
            <c:dLbl>
              <c:idx val="3"/>
              <c:layout>
                <c:manualLayout>
                  <c:x val="-2.1697971347331584E-3"/>
                  <c:y val="6.650002618111267E-2"/>
                </c:manualLayout>
              </c:layout>
              <c:tx>
                <c:rich>
                  <a:bodyPr/>
                  <a:lstStyle/>
                  <a:p>
                    <a:fld id="{546B8D54-B5BA-40C4-9D70-C68D70B70123}" type="CATEGORYNAME">
                      <a:rPr lang="en-US" dirty="0">
                        <a:solidFill>
                          <a:srgbClr val="404040"/>
                        </a:solidFill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20486111111111"/>
                      <c:h val="0.21458536007297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6C1-49E2-9E8E-C4C2A8AEADFF}"/>
                </c:ext>
              </c:extLst>
            </c:dLbl>
            <c:dLbl>
              <c:idx val="4"/>
              <c:layout>
                <c:manualLayout>
                  <c:x val="-1.5191143099300088E-2"/>
                  <c:y val="-6.3000024803159374E-2"/>
                </c:manualLayout>
              </c:layout>
              <c:tx>
                <c:rich>
                  <a:bodyPr/>
                  <a:lstStyle/>
                  <a:p>
                    <a:fld id="{B73F7850-1A12-4E75-A544-CD96B91DBEE0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12847222222218"/>
                      <c:h val="0.213780084165387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6C1-49E2-9E8E-C4C2A8AEADFF}"/>
                </c:ext>
              </c:extLst>
            </c:dLbl>
            <c:dLbl>
              <c:idx val="5"/>
              <c:layout>
                <c:manualLayout>
                  <c:x val="-8.4635245789588795E-2"/>
                  <c:y val="7.000553937225959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32708606736653"/>
                      <c:h val="0.123585324246190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6C1-49E2-9E8E-C4C2A8AEADFF}"/>
                </c:ext>
              </c:extLst>
            </c:dLbl>
            <c:dLbl>
              <c:idx val="6"/>
              <c:layout>
                <c:manualLayout>
                  <c:x val="4.3406195319335081E-3"/>
                  <c:y val="-7.00000275590666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C1-49E2-9E8E-C4C2A8AEADFF}"/>
                </c:ext>
              </c:extLst>
            </c:dLbl>
            <c:dLbl>
              <c:idx val="7"/>
              <c:layout>
                <c:manualLayout>
                  <c:x val="1.3020833333333313E-2"/>
                  <c:y val="7.000002755906596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97222222222222"/>
                      <c:h val="0.125195324880049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6C1-49E2-9E8E-C4C2A8AEAD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Bone (Ewing)</c:v>
                </c:pt>
                <c:pt idx="1">
                  <c:v>Osteosarcoma                   n=1</c:v>
                </c:pt>
                <c:pt idx="2">
                  <c:v>Bone (Other)</c:v>
                </c:pt>
                <c:pt idx="3">
                  <c:v>Leiomyosarcoma n=8</c:v>
                </c:pt>
                <c:pt idx="4">
                  <c:v>Liposarcoma                       n=1</c:v>
                </c:pt>
                <c:pt idx="5">
                  <c:v>Synovial sarcoma n=4</c:v>
                </c:pt>
                <c:pt idx="6">
                  <c:v>Soft tissue sarcoma (other) n=12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8</c:v>
                </c:pt>
                <c:pt idx="4">
                  <c:v>1</c:v>
                </c:pt>
                <c:pt idx="5">
                  <c:v>4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6C1-49E2-9E8E-C4C2A8AEADF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0.3986</cdr:x>
      <cdr:y>0.28788</cdr:y>
    </cdr:from>
    <cdr:to>
      <cdr:x>0.46174</cdr:x>
      <cdr:y>0.43207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6FC63F0-DF43-46E0-8ABC-B03BA7B4A52D}"/>
            </a:ext>
          </a:extLst>
        </cdr:cNvPr>
        <cdr:cNvSpPr txBox="1"/>
      </cdr:nvSpPr>
      <cdr:spPr>
        <a:xfrm xmlns:a="http://schemas.openxmlformats.org/drawingml/2006/main">
          <a:off x="1166348" y="522293"/>
          <a:ext cx="18473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0" marR="0" indent="0" algn="l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lang="en-US" sz="1100" i="0" u="none" strike="noStrike" kern="1200" baseline="0" dirty="0">
            <a:latin typeface="Arial Narrow"/>
            <a:ea typeface="+mn-ea"/>
            <a:cs typeface="Arial Narrow"/>
          </a:endParaRPr>
        </a:p>
      </cdr:txBody>
    </cdr:sp>
  </cdr:relSizeAnchor>
  <cdr:relSizeAnchor xmlns:cdr="http://schemas.openxmlformats.org/drawingml/2006/chartDrawing">
    <cdr:from>
      <cdr:x>0.49594</cdr:x>
      <cdr:y>0.18526</cdr:y>
    </cdr:from>
    <cdr:to>
      <cdr:x>0.59576</cdr:x>
      <cdr:y>0.29553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BA106EF-5F9D-44A7-8563-4A633CEF6307}"/>
            </a:ext>
          </a:extLst>
        </cdr:cNvPr>
        <cdr:cNvSpPr txBox="1"/>
      </cdr:nvSpPr>
      <cdr:spPr>
        <a:xfrm xmlns:a="http://schemas.openxmlformats.org/drawingml/2006/main">
          <a:off x="1451157" y="336118"/>
          <a:ext cx="292081" cy="2000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0" marR="0" indent="0" algn="l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700" i="0" u="none" strike="noStrike" kern="1200" baseline="0" dirty="0">
              <a:latin typeface="Arial Narrow"/>
              <a:ea typeface="+mn-ea"/>
              <a:cs typeface="Arial Narrow"/>
            </a:rPr>
            <a:t>9%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48F6101-F865-434C-8E03-1C010E47B5D0}" type="datetimeFigureOut">
              <a:rPr lang="en-US" altLang="en-US"/>
              <a:pPr>
                <a:defRPr/>
              </a:pPr>
              <a:t>3/10/2024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BDE4E75-88DF-4ADF-8177-C8A4B91AE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87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A7F01B5-F894-4428-8AAB-2DD80EE09C1C}" type="datetimeFigureOut">
              <a:rPr lang="en-GB"/>
              <a:pPr>
                <a:defRPr/>
              </a:pPr>
              <a:t>10/03/2024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53C4279-0E90-45C7-936D-21AD682423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43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509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bg1"/>
              </a:buClr>
              <a:buSzPct val="1150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251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217984"/>
              </a:buClr>
              <a:buSzPct val="1150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30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217984"/>
              </a:buClr>
              <a:buSzPct val="115000"/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30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03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58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030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47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988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3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75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72A776-7DA3-5E8F-8D8F-DE07532B2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986" y="497387"/>
            <a:ext cx="5725612" cy="554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64033B-D50C-FDEF-517A-EE102C38E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531" t="5390" r="50000" b="19495"/>
          <a:stretch/>
        </p:blipFill>
        <p:spPr>
          <a:xfrm>
            <a:off x="6375401" y="0"/>
            <a:ext cx="277111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1870902"/>
            <a:ext cx="4937117" cy="900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2800" b="1" i="0" cap="all">
                <a:solidFill>
                  <a:srgbClr val="65ABB6"/>
                </a:solidFill>
                <a:latin typeface="+mn-lt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770902"/>
            <a:ext cx="4937117" cy="45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>
                <a:solidFill>
                  <a:srgbClr val="217984"/>
                </a:solidFill>
                <a:latin typeface="+mn-lt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366352" y="3428474"/>
            <a:ext cx="4967180" cy="230400"/>
          </a:xfrm>
          <a:prstGeom prst="rect">
            <a:avLst/>
          </a:prstGeom>
        </p:spPr>
        <p:txBody>
          <a:bodyPr tIns="46800" bIns="234000" anchor="t">
            <a:noAutofit/>
          </a:bodyPr>
          <a:lstStyle>
            <a:lvl1pPr marL="0" indent="0">
              <a:buFontTx/>
              <a:buNone/>
              <a:defRPr sz="1200" b="1">
                <a:solidFill>
                  <a:srgbClr val="7A216E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6352" y="3664800"/>
            <a:ext cx="4967181" cy="230400"/>
          </a:xfrm>
          <a:prstGeom prst="rect">
            <a:avLst/>
          </a:prstGeom>
        </p:spPr>
        <p:txBody>
          <a:bodyPr tIns="46800" bIns="234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rgbClr val="7A216E"/>
                </a:solidFill>
                <a:latin typeface="+mn-lt"/>
                <a:cs typeface="Agency FB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4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4BEA34-A7A7-2344-ADE6-B7D2E6E736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591" y="4629485"/>
            <a:ext cx="1008000" cy="2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99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60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FC72EBA-B0C4-D443-A6BD-5873D63C0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1870902"/>
            <a:ext cx="8424000" cy="900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2800" b="1" i="0" cap="all">
                <a:solidFill>
                  <a:srgbClr val="65ABB6"/>
                </a:solidFill>
                <a:latin typeface="+mn-lt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92C0E05-3816-894C-B4B3-7FBBFA805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2770902"/>
            <a:ext cx="8424000" cy="45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>
                <a:solidFill>
                  <a:srgbClr val="217984"/>
                </a:solidFill>
                <a:latin typeface="+mn-lt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5F4C75-50DB-0E43-9F44-935D40305661}"/>
              </a:ext>
            </a:extLst>
          </p:cNvPr>
          <p:cNvSpPr>
            <a:spLocks noChangeAspect="1"/>
          </p:cNvSpPr>
          <p:nvPr userDrawn="1"/>
        </p:nvSpPr>
        <p:spPr>
          <a:xfrm>
            <a:off x="8784000" y="2590902"/>
            <a:ext cx="0" cy="0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pPr algn="ctr"/>
            <a:endParaRPr lang="fr-FR" dirty="0"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5F8672A-E5DF-79D7-630C-ECA4AD6ED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20" t="3037" r="11142" b="56963"/>
          <a:stretch/>
        </p:blipFill>
        <p:spPr>
          <a:xfrm>
            <a:off x="4908549" y="3109721"/>
            <a:ext cx="4313601" cy="20337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A7B2BC-2A7E-4B12-BE7C-A8717FB0DB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775" y="4731755"/>
            <a:ext cx="3162722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2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7118" y="1614329"/>
            <a:ext cx="8409764" cy="27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623330-BFFB-F448-AA2F-26160B58B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" y="485244"/>
            <a:ext cx="8409765" cy="432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2800" b="1" i="0" cap="all">
                <a:solidFill>
                  <a:srgbClr val="65ABB6"/>
                </a:solidFill>
                <a:latin typeface="+mn-lt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292DDDC-1EEA-5646-B219-7866C459E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917244"/>
            <a:ext cx="8409765" cy="45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>
                <a:solidFill>
                  <a:srgbClr val="217984"/>
                </a:solidFill>
                <a:latin typeface="+mn-lt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77711A-80C2-EA92-80C2-E8AD08D71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786" t="49496" r="15254" b="18087"/>
          <a:stretch/>
        </p:blipFill>
        <p:spPr>
          <a:xfrm>
            <a:off x="6696075" y="-16919"/>
            <a:ext cx="2447925" cy="10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7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67118" y="1614329"/>
            <a:ext cx="8409764" cy="27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623330-BFFB-F448-AA2F-26160B58B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" y="485244"/>
            <a:ext cx="8409765" cy="432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2800" b="1" i="0" cap="all">
                <a:solidFill>
                  <a:srgbClr val="65ABB6"/>
                </a:solidFill>
                <a:latin typeface="+mn-lt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292DDDC-1EEA-5646-B219-7866C459E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917244"/>
            <a:ext cx="8409765" cy="45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>
                <a:solidFill>
                  <a:srgbClr val="217984"/>
                </a:solidFill>
                <a:latin typeface="+mn-lt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6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7119" y="1590959"/>
            <a:ext cx="4204882" cy="2723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0" y="1591279"/>
            <a:ext cx="4204882" cy="27230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682912B-9D64-B94C-9A5C-32A715E7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485244"/>
            <a:ext cx="8409766" cy="432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2800" b="1" i="0" cap="all">
                <a:solidFill>
                  <a:srgbClr val="65ABB6"/>
                </a:solidFill>
                <a:latin typeface="+mn-lt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07AD564-F74B-5F48-A178-810FBAC66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917244"/>
            <a:ext cx="8409766" cy="45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>
                <a:solidFill>
                  <a:srgbClr val="217984"/>
                </a:solidFill>
                <a:latin typeface="+mn-lt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F70F8C5-E68A-9352-0257-3229D3B0460E}"/>
              </a:ext>
            </a:extLst>
          </p:cNvPr>
          <p:cNvSpPr txBox="1"/>
          <p:nvPr userDrawn="1"/>
        </p:nvSpPr>
        <p:spPr>
          <a:xfrm>
            <a:off x="4383715" y="4802037"/>
            <a:ext cx="4503870" cy="144000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b="0" i="0" dirty="0">
                <a:solidFill>
                  <a:srgbClr val="7A216E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900" b="0" i="0" dirty="0">
                <a:solidFill>
                  <a:srgbClr val="7A216E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900" b="0" i="0" dirty="0">
                <a:solidFill>
                  <a:srgbClr val="7A216E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900" b="0" i="0" dirty="0">
                <a:solidFill>
                  <a:srgbClr val="7A216E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900" b="0" i="0" dirty="0">
              <a:solidFill>
                <a:srgbClr val="7A216E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0" name="Google Shape;17;p14">
            <a:extLst>
              <a:ext uri="{FF2B5EF4-FFF2-40B4-BE49-F238E27FC236}">
                <a16:creationId xmlns:a16="http://schemas.microsoft.com/office/drawing/2014/main" id="{269B08A0-083C-B8BB-DECE-F33E055CCE4A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4173308" y="4582630"/>
            <a:ext cx="2799039" cy="1769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900" b="1" i="0" u="none" strike="noStrike" cap="none">
                <a:solidFill>
                  <a:srgbClr val="7A216E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1AACC1-0725-F522-3ABC-DD1CECA13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775" y="4731755"/>
            <a:ext cx="3162722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6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5566" y="2818816"/>
            <a:ext cx="8445551" cy="14955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charset="2"/>
              <a:buNone/>
              <a:tabLst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65B337-2BB0-464E-93A5-A2DD46984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882" y="485244"/>
            <a:ext cx="8431118" cy="432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2800" b="1" i="0" cap="all">
                <a:solidFill>
                  <a:srgbClr val="65ABB6"/>
                </a:solidFill>
                <a:latin typeface="+mn-lt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81E350-664D-B74F-BC18-EC5488FF6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882" y="917244"/>
            <a:ext cx="8431118" cy="45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>
                <a:solidFill>
                  <a:srgbClr val="217984"/>
                </a:solidFill>
                <a:latin typeface="+mn-lt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5C35293-ECC7-C64B-B3A9-CA64DE4E3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00" y="1614329"/>
            <a:ext cx="8431118" cy="120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55BE348-D0FE-F68D-BBAD-7952FF6F3AF8}"/>
              </a:ext>
            </a:extLst>
          </p:cNvPr>
          <p:cNvSpPr txBox="1"/>
          <p:nvPr userDrawn="1"/>
        </p:nvSpPr>
        <p:spPr>
          <a:xfrm>
            <a:off x="4383715" y="4802037"/>
            <a:ext cx="4503870" cy="144000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b="0" i="0" dirty="0">
                <a:solidFill>
                  <a:srgbClr val="7A216E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900" b="0" i="0" dirty="0">
                <a:solidFill>
                  <a:srgbClr val="7A216E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900" b="0" i="0" dirty="0">
                <a:solidFill>
                  <a:srgbClr val="7A216E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900" b="0" i="0" dirty="0">
                <a:solidFill>
                  <a:srgbClr val="7A216E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900" b="0" i="0" dirty="0">
              <a:solidFill>
                <a:srgbClr val="7A216E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0" name="Google Shape;17;p14">
            <a:extLst>
              <a:ext uri="{FF2B5EF4-FFF2-40B4-BE49-F238E27FC236}">
                <a16:creationId xmlns:a16="http://schemas.microsoft.com/office/drawing/2014/main" id="{8B149236-0DC6-DA50-08AE-D551CDB2A61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4173308" y="4582630"/>
            <a:ext cx="2799039" cy="1769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900" b="1" i="0" u="none" strike="noStrike" cap="none">
                <a:solidFill>
                  <a:srgbClr val="7A216E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349A8B-ABE3-2CB4-5923-245EA3CA8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775" y="4731755"/>
            <a:ext cx="3162722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0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0000" y="1614328"/>
            <a:ext cx="8424000" cy="2699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65ABB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65ABB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65ABB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288732-EB0A-AF40-8B00-28C2C3A92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881" y="485244"/>
            <a:ext cx="8424002" cy="432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2800" b="1" i="0" cap="all">
                <a:solidFill>
                  <a:srgbClr val="65ABB6"/>
                </a:solidFill>
                <a:latin typeface="+mn-lt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FEDD8DF-DD02-1242-9795-AE505DBDA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881" y="917244"/>
            <a:ext cx="8424002" cy="45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>
                <a:solidFill>
                  <a:srgbClr val="217984"/>
                </a:solidFill>
                <a:latin typeface="+mn-lt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3E5BA2A-6D5F-C0C1-259F-58853D5D2834}"/>
              </a:ext>
            </a:extLst>
          </p:cNvPr>
          <p:cNvSpPr txBox="1"/>
          <p:nvPr userDrawn="1"/>
        </p:nvSpPr>
        <p:spPr>
          <a:xfrm>
            <a:off x="4383715" y="4802037"/>
            <a:ext cx="4503870" cy="144000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b="0" i="0" dirty="0">
                <a:solidFill>
                  <a:srgbClr val="7A216E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900" b="0" i="0" dirty="0">
                <a:solidFill>
                  <a:srgbClr val="7A216E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900" b="0" i="0" dirty="0">
                <a:solidFill>
                  <a:srgbClr val="7A216E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900" b="0" i="0" dirty="0">
                <a:solidFill>
                  <a:srgbClr val="7A216E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900" b="0" i="0" dirty="0">
              <a:solidFill>
                <a:srgbClr val="7A216E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Google Shape;17;p14">
            <a:extLst>
              <a:ext uri="{FF2B5EF4-FFF2-40B4-BE49-F238E27FC236}">
                <a16:creationId xmlns:a16="http://schemas.microsoft.com/office/drawing/2014/main" id="{FD24CB7B-599B-2C3B-1A69-AFB0164AD004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173308" y="4582630"/>
            <a:ext cx="2799039" cy="1769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900" b="1" i="0" u="none" strike="noStrike" cap="none">
                <a:solidFill>
                  <a:srgbClr val="7A216E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AC44D1-BF4B-2041-5103-640D89EF84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775" y="4731755"/>
            <a:ext cx="3162722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6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916EB7-DF9B-11CF-88C9-58205C1EA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775" y="4731755"/>
            <a:ext cx="3162722" cy="1584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15FC2D28-59C5-FC59-BAA5-DCF983AAFA38}"/>
              </a:ext>
            </a:extLst>
          </p:cNvPr>
          <p:cNvSpPr txBox="1"/>
          <p:nvPr userDrawn="1"/>
        </p:nvSpPr>
        <p:spPr>
          <a:xfrm>
            <a:off x="4383715" y="4802037"/>
            <a:ext cx="4503870" cy="144000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b="0" i="0" dirty="0">
                <a:solidFill>
                  <a:srgbClr val="7A216E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900" b="0" i="0" dirty="0">
                <a:solidFill>
                  <a:srgbClr val="7A216E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900" b="0" i="0" dirty="0">
                <a:solidFill>
                  <a:srgbClr val="7A216E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900" b="0" i="0" dirty="0">
                <a:solidFill>
                  <a:srgbClr val="7A216E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900" b="0" i="0" dirty="0">
              <a:solidFill>
                <a:srgbClr val="7A216E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7" name="Google Shape;17;p14">
            <a:extLst>
              <a:ext uri="{FF2B5EF4-FFF2-40B4-BE49-F238E27FC236}">
                <a16:creationId xmlns:a16="http://schemas.microsoft.com/office/drawing/2014/main" id="{C5C79E24-B503-ABCD-C85F-8FAE1E7AEE73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4173308" y="4582630"/>
            <a:ext cx="2799039" cy="1769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900" b="1" i="0" u="none" strike="noStrike" cap="none">
                <a:solidFill>
                  <a:srgbClr val="7A216E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  <p:pic>
        <p:nvPicPr>
          <p:cNvPr id="5" name="Image 2">
            <a:extLst>
              <a:ext uri="{FF2B5EF4-FFF2-40B4-BE49-F238E27FC236}">
                <a16:creationId xmlns:a16="http://schemas.microsoft.com/office/drawing/2014/main" id="{AA588FBB-85B8-2477-3DFC-38286E511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006" t="43899" r="13939" b="18838"/>
          <a:stretch/>
        </p:blipFill>
        <p:spPr>
          <a:xfrm>
            <a:off x="5324475" y="-16920"/>
            <a:ext cx="3819525" cy="192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3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6DA4D4-2E79-954E-4EBB-8BC773536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986" y="497387"/>
            <a:ext cx="5725612" cy="554400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9C41762A-FB87-4D8B-8DB4-D9EEF6C059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9692" y="3763908"/>
            <a:ext cx="41034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GB" altLang="en-US" sz="1200" b="1" kern="1200" baseline="0" dirty="0">
                <a:solidFill>
                  <a:srgbClr val="7A216E"/>
                </a:solidFill>
                <a:latin typeface="+mj-lt"/>
                <a:ea typeface="MS PGothic" pitchFamily="34" charset="-128"/>
                <a:cs typeface="+mn-cs"/>
              </a:rPr>
              <a:t>European Society for Medical Oncology (ESMO)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altLang="en-US" sz="1200" kern="1200" baseline="0" dirty="0">
                <a:solidFill>
                  <a:srgbClr val="7A216E"/>
                </a:solidFill>
                <a:latin typeface="+mj-lt"/>
                <a:ea typeface="MS PGothic" pitchFamily="34" charset="-128"/>
                <a:cs typeface="+mn-cs"/>
              </a:rPr>
              <a:t>Via Ginevra 4, CH-6900 Lugano</a:t>
            </a:r>
            <a:br>
              <a:rPr lang="en-US" altLang="en-US" sz="1200" kern="1200" baseline="0" dirty="0">
                <a:solidFill>
                  <a:srgbClr val="7A216E"/>
                </a:solidFill>
                <a:latin typeface="+mj-lt"/>
                <a:ea typeface="MS PGothic" pitchFamily="34" charset="-128"/>
                <a:cs typeface="+mn-cs"/>
              </a:rPr>
            </a:br>
            <a:r>
              <a:rPr lang="en-US" altLang="en-US" sz="1200" kern="1200" baseline="0" dirty="0">
                <a:solidFill>
                  <a:srgbClr val="7A216E"/>
                </a:solidFill>
                <a:latin typeface="+mj-lt"/>
                <a:ea typeface="MS PGothic" pitchFamily="34" charset="-128"/>
                <a:cs typeface="+mn-cs"/>
              </a:rPr>
              <a:t>T. +41 (0)91 973 19 00</a:t>
            </a:r>
            <a:br>
              <a:rPr lang="en-US" altLang="en-US" sz="1200" kern="1200" baseline="0" dirty="0">
                <a:solidFill>
                  <a:srgbClr val="7A216E"/>
                </a:solidFill>
                <a:latin typeface="+mj-lt"/>
                <a:ea typeface="MS PGothic" pitchFamily="34" charset="-128"/>
                <a:cs typeface="+mn-cs"/>
              </a:rPr>
            </a:br>
            <a:r>
              <a:rPr lang="en-US" altLang="en-US" sz="1200" kern="1200" baseline="0" dirty="0" err="1">
                <a:solidFill>
                  <a:srgbClr val="7A216E"/>
                </a:solidFill>
                <a:latin typeface="+mj-lt"/>
                <a:ea typeface="MS PGothic" pitchFamily="34" charset="-128"/>
                <a:cs typeface="+mn-cs"/>
              </a:rPr>
              <a:t>esmo@esmo.org</a:t>
            </a:r>
            <a:br>
              <a:rPr lang="en-US" altLang="en-US" sz="1200" kern="1200" baseline="0" dirty="0">
                <a:solidFill>
                  <a:srgbClr val="7A216E"/>
                </a:solidFill>
                <a:latin typeface="+mj-lt"/>
                <a:ea typeface="MS PGothic" pitchFamily="34" charset="-128"/>
                <a:cs typeface="+mn-cs"/>
              </a:rPr>
            </a:br>
            <a:endParaRPr lang="en-US" altLang="en-US" sz="1200" kern="1200" baseline="0" dirty="0">
              <a:solidFill>
                <a:srgbClr val="7A216E"/>
              </a:solidFill>
              <a:latin typeface="+mj-lt"/>
              <a:ea typeface="MS PGothic" pitchFamily="34" charset="-128"/>
              <a:cs typeface="+mn-cs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altLang="en-US" sz="1200" b="1" kern="1200" baseline="0" dirty="0" err="1">
                <a:solidFill>
                  <a:srgbClr val="7A216E"/>
                </a:solidFill>
                <a:latin typeface="+mj-lt"/>
                <a:ea typeface="MS PGothic" pitchFamily="34" charset="-128"/>
                <a:cs typeface="+mn-cs"/>
              </a:rPr>
              <a:t>esmo.org</a:t>
            </a:r>
            <a:endParaRPr lang="en-US" altLang="en-US" sz="1200" b="1" kern="1200" baseline="0" dirty="0">
              <a:solidFill>
                <a:srgbClr val="7A216E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A380C87E-3021-6640-B9B2-029B67F78C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9050" y="2081317"/>
            <a:ext cx="4212001" cy="1200330"/>
          </a:xfrm>
          <a:prstGeom prst="rect">
            <a:avLst/>
          </a:prstGeom>
        </p:spPr>
        <p:txBody>
          <a:bodyPr tIns="46800" bIns="234000" anchor="t">
            <a:noAutofit/>
          </a:bodyPr>
          <a:lstStyle>
            <a:lvl1pPr marL="0" indent="0">
              <a:buFontTx/>
              <a:buNone/>
              <a:defRPr sz="1200" b="1">
                <a:solidFill>
                  <a:srgbClr val="65ABB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9181877C-3DB6-B977-0CF5-832B99051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531" t="5390" r="50000" b="19495"/>
          <a:stretch/>
        </p:blipFill>
        <p:spPr>
          <a:xfrm>
            <a:off x="6375401" y="0"/>
            <a:ext cx="2771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6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640" r:id="rId1"/>
    <p:sldLayoutId id="2147493641" r:id="rId2"/>
    <p:sldLayoutId id="2147493649" r:id="rId3"/>
    <p:sldLayoutId id="2147493642" r:id="rId4"/>
    <p:sldLayoutId id="2147493643" r:id="rId5"/>
    <p:sldLayoutId id="2147493644" r:id="rId6"/>
    <p:sldLayoutId id="2147493645" r:id="rId7"/>
    <p:sldLayoutId id="2147493646" r:id="rId8"/>
    <p:sldLayoutId id="2147493648" r:id="rId9"/>
    <p:sldLayoutId id="2147493650" r:id="rId10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 Narrow"/>
          <a:ea typeface="MS PGothic" pitchFamily="34" charset="-128"/>
          <a:cs typeface="Arial Narrow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1600" kern="1200">
          <a:solidFill>
            <a:schemeClr val="tx1"/>
          </a:solidFill>
          <a:latin typeface="Arial Narrow"/>
          <a:ea typeface="MS PGothic" pitchFamily="34" charset="-128"/>
          <a:cs typeface="Arial Narrow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1600" kern="1200">
          <a:solidFill>
            <a:schemeClr val="tx1">
              <a:lumMod val="50000"/>
              <a:lumOff val="50000"/>
            </a:schemeClr>
          </a:solidFill>
          <a:latin typeface="Arial Narrow"/>
          <a:ea typeface="MS PGothic" pitchFamily="34" charset="-128"/>
          <a:cs typeface="Arial Narrow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1600" kern="1200">
          <a:solidFill>
            <a:schemeClr val="bg1">
              <a:lumMod val="65000"/>
            </a:schemeClr>
          </a:solidFill>
          <a:latin typeface="Arial Narrow"/>
          <a:ea typeface="MS PGothic" pitchFamily="34" charset="-128"/>
          <a:cs typeface="Arial Narrow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tiff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tiff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C30850-49E5-7048-9251-3C495DF545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352" y="3818044"/>
            <a:ext cx="4967180" cy="230400"/>
          </a:xfrm>
        </p:spPr>
        <p:txBody>
          <a:bodyPr/>
          <a:lstStyle/>
          <a:p>
            <a:r>
              <a:rPr lang="en-US" dirty="0"/>
              <a:t>Presented</a:t>
            </a:r>
            <a:r>
              <a:rPr lang="fr-FR" dirty="0"/>
              <a:t> by Seth M. Pollack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D05E9E-413E-43D4-80EB-664A48168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1" y="1870902"/>
            <a:ext cx="5913714" cy="900000"/>
          </a:xfrm>
        </p:spPr>
        <p:txBody>
          <a:bodyPr/>
          <a:lstStyle/>
          <a:p>
            <a:r>
              <a:rPr lang="en-US" sz="2050" dirty="0"/>
              <a:t>Results from a phase 2 part 1 trial of </a:t>
            </a:r>
            <a:r>
              <a:rPr lang="en-US" sz="2050" dirty="0" err="1"/>
              <a:t>mecbotamab</a:t>
            </a:r>
            <a:r>
              <a:rPr lang="en-US" sz="2050" dirty="0"/>
              <a:t> </a:t>
            </a:r>
            <a:r>
              <a:rPr lang="en-US" sz="2050" dirty="0" err="1"/>
              <a:t>vedotin</a:t>
            </a:r>
            <a:r>
              <a:rPr lang="en-US" sz="2050" dirty="0"/>
              <a:t> (BA3011), a CAB-AXL-ADC, in patients with advanced refractory sarcoma </a:t>
            </a:r>
            <a:endParaRPr lang="en-CH" sz="205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D0F8673-2A99-E6BA-C643-9FA19E776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2770902"/>
            <a:ext cx="6143602" cy="450000"/>
          </a:xfrm>
        </p:spPr>
        <p:txBody>
          <a:bodyPr/>
          <a:lstStyle/>
          <a:p>
            <a:r>
              <a:rPr lang="en-US" sz="1400" dirty="0"/>
              <a:t>Seth M. Pollack, Anthony P. Conley, William Tap, </a:t>
            </a:r>
            <a:r>
              <a:rPr lang="en-US" sz="1400" dirty="0" err="1"/>
              <a:t>Chueh-Chuan</a:t>
            </a:r>
            <a:r>
              <a:rPr lang="en-US" sz="1400" dirty="0"/>
              <a:t> Yen, John </a:t>
            </a:r>
            <a:r>
              <a:rPr lang="en-US" sz="1400" dirty="0" err="1"/>
              <a:t>Charlson</a:t>
            </a:r>
            <a:r>
              <a:rPr lang="en-US" sz="1400" dirty="0"/>
              <a:t>, Lara E. Davis, Anna Chalmers, Mihaela </a:t>
            </a:r>
            <a:r>
              <a:rPr lang="en-US" sz="1400" dirty="0" err="1"/>
              <a:t>Druta</a:t>
            </a:r>
            <a:r>
              <a:rPr lang="en-US" sz="1400" dirty="0"/>
              <a:t>, Elizabeth </a:t>
            </a:r>
            <a:r>
              <a:rPr lang="en-US" sz="1400"/>
              <a:t>T. Loggers</a:t>
            </a:r>
            <a:r>
              <a:rPr lang="en-US" sz="1400" dirty="0"/>
              <a:t>, Jaspreet Grewal, Gerald </a:t>
            </a:r>
            <a:r>
              <a:rPr lang="en-US" sz="1400" dirty="0" err="1"/>
              <a:t>Falchook</a:t>
            </a:r>
            <a:r>
              <a:rPr lang="en-US" sz="1400" dirty="0"/>
              <a:t>, Brian Schulte, Thomas </a:t>
            </a:r>
            <a:r>
              <a:rPr lang="en-US" sz="1400" dirty="0" err="1"/>
              <a:t>Yau</a:t>
            </a:r>
            <a:r>
              <a:rPr lang="en-US" sz="1400" dirty="0"/>
              <a:t>, </a:t>
            </a:r>
            <a:r>
              <a:rPr lang="en-US" sz="1400" dirty="0" err="1"/>
              <a:t>AeRang</a:t>
            </a:r>
            <a:r>
              <a:rPr lang="en-US" sz="1400" dirty="0"/>
              <a:t> Kim, Herbert H. Loong, Suzanne George, </a:t>
            </a:r>
            <a:r>
              <a:rPr lang="en-US" sz="1400" dirty="0" err="1"/>
              <a:t>Bhuvana</a:t>
            </a:r>
            <a:r>
              <a:rPr lang="en-US" sz="1400" dirty="0"/>
              <a:t> </a:t>
            </a:r>
            <a:r>
              <a:rPr lang="en-US" sz="1400" dirty="0" err="1"/>
              <a:t>Setty</a:t>
            </a:r>
            <a:r>
              <a:rPr lang="en-US" sz="1400" dirty="0"/>
              <a:t>, Leo </a:t>
            </a:r>
            <a:r>
              <a:rPr lang="en-US" sz="1400" dirty="0" err="1"/>
              <a:t>Mascarenhas</a:t>
            </a:r>
            <a:r>
              <a:rPr lang="en-US" sz="1400" dirty="0"/>
              <a:t>, Gregory M. Cote, </a:t>
            </a:r>
            <a:r>
              <a:rPr lang="en-US" sz="1400" dirty="0" err="1"/>
              <a:t>Breelyn</a:t>
            </a:r>
            <a:r>
              <a:rPr lang="en-US" sz="1400" dirty="0"/>
              <a:t> </a:t>
            </a:r>
            <a:r>
              <a:rPr lang="en-US" sz="1400" dirty="0" err="1"/>
              <a:t>Wilky</a:t>
            </a:r>
            <a:r>
              <a:rPr lang="en-US" sz="1400" dirty="0"/>
              <a:t> 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2948689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B5B5EC-C695-4931-BA4F-7B4031D46E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Osteosarcoma phase 2 </a:t>
            </a:r>
            <a:r>
              <a:rPr lang="en-US" dirty="0" err="1"/>
              <a:t>pfs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15D0E17-A46A-43E3-941E-9D619B9F4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BA3011 monotherapy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6046C25-107B-4E13-A80A-452A0B08C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818" b="818"/>
          <a:stretch/>
        </p:blipFill>
        <p:spPr bwMode="auto">
          <a:xfrm>
            <a:off x="2342512" y="1311529"/>
            <a:ext cx="4458976" cy="292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46FA7947-1778-4EFC-BA0C-C7BB14BA9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486453"/>
              </p:ext>
            </p:extLst>
          </p:nvPr>
        </p:nvGraphicFramePr>
        <p:xfrm>
          <a:off x="4190795" y="1379054"/>
          <a:ext cx="2508420" cy="645160"/>
        </p:xfrm>
        <a:graphic>
          <a:graphicData uri="http://schemas.openxmlformats.org/drawingml/2006/table">
            <a:tbl>
              <a:tblPr firstRow="1" bandRow="1"/>
              <a:tblGrid>
                <a:gridCol w="586738">
                  <a:extLst>
                    <a:ext uri="{9D8B030D-6E8A-4147-A177-3AD203B41FA5}">
                      <a16:colId xmlns:a16="http://schemas.microsoft.com/office/drawing/2014/main" val="4256300248"/>
                    </a:ext>
                  </a:extLst>
                </a:gridCol>
                <a:gridCol w="872775">
                  <a:extLst>
                    <a:ext uri="{9D8B030D-6E8A-4147-A177-3AD203B41FA5}">
                      <a16:colId xmlns:a16="http://schemas.microsoft.com/office/drawing/2014/main" val="1997210413"/>
                    </a:ext>
                  </a:extLst>
                </a:gridCol>
                <a:gridCol w="1048907">
                  <a:extLst>
                    <a:ext uri="{9D8B030D-6E8A-4147-A177-3AD203B41FA5}">
                      <a16:colId xmlns:a16="http://schemas.microsoft.com/office/drawing/2014/main" val="2762294524"/>
                    </a:ext>
                  </a:extLst>
                </a:gridCol>
              </a:tblGrid>
              <a:tr h="28058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900" b="0" dirty="0">
                          <a:solidFill>
                            <a:srgbClr val="C00000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  <a:t>Events, n (%)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900" b="0" dirty="0">
                          <a:solidFill>
                            <a:srgbClr val="C00000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  <a:t>Median, months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900" b="0" dirty="0">
                          <a:solidFill>
                            <a:srgbClr val="C00000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  <a:t>(95% CI)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  <a:t>PFS W12, %</a:t>
                      </a:r>
                      <a:br>
                        <a:rPr lang="en-US" sz="900" dirty="0">
                          <a:solidFill>
                            <a:schemeClr val="bg1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900" dirty="0">
                          <a:solidFill>
                            <a:schemeClr val="bg1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  <a:t>(95% CI)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61906"/>
                  </a:ext>
                </a:extLst>
              </a:tr>
              <a:tr h="2079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11 (83.3)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2.8 (1.2–4.6)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  <a:t>45.5 (16.7–70.7)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10572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0B4D70E-5794-4498-80CA-F568C6702B2E}"/>
              </a:ext>
            </a:extLst>
          </p:cNvPr>
          <p:cNvSpPr txBox="1"/>
          <p:nvPr/>
        </p:nvSpPr>
        <p:spPr>
          <a:xfrm>
            <a:off x="441851" y="4299535"/>
            <a:ext cx="8359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7984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</a:rPr>
              <a:t>Week 12 PFS of 45.5% exceeds COG threshold (40%) for establishing an “agent of interest” for additional development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</a:rPr>
              <a:t>1</a:t>
            </a:r>
          </a:p>
          <a:p>
            <a:pPr marL="285750" indent="-285750">
              <a:buClr>
                <a:srgbClr val="217984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</a:rPr>
              <a:t>2 out of 11 efficacy-evaluable patients with osteosarcoma achieved confirmed partial response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77B89-558F-4F9D-A858-DC4E8202B1DF}"/>
              </a:ext>
            </a:extLst>
          </p:cNvPr>
          <p:cNvSpPr txBox="1"/>
          <p:nvPr/>
        </p:nvSpPr>
        <p:spPr>
          <a:xfrm>
            <a:off x="346734" y="4809508"/>
            <a:ext cx="27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1. </a:t>
            </a:r>
            <a:r>
              <a:rPr lang="nb-NO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Lagmay JP, Krailo MD, Dang H, et al. </a:t>
            </a:r>
            <a:r>
              <a:rPr lang="nb-NO" sz="600" i="1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J Clin Oncol. </a:t>
            </a:r>
            <a:r>
              <a:rPr lang="nb-NO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2016;34(25):3031-3038. </a:t>
            </a:r>
            <a:endParaRPr lang="en-US" sz="600" i="0" u="none" strike="noStrike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+mn-ea"/>
              <a:cs typeface="Arial Narrow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Data cutoff date: November 27, 2023.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Abbreviations: COG, Children’s Oncology Group; PFS, progression-free survival; W, week.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FE9D87-DF83-282C-ADDF-3EEFFE7EFA18}"/>
              </a:ext>
            </a:extLst>
          </p:cNvPr>
          <p:cNvSpPr/>
          <p:nvPr/>
        </p:nvSpPr>
        <p:spPr>
          <a:xfrm>
            <a:off x="2212418" y="1894481"/>
            <a:ext cx="304800" cy="1999488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D9DA6-C74E-639C-A926-905483A23420}"/>
              </a:ext>
            </a:extLst>
          </p:cNvPr>
          <p:cNvSpPr txBox="1"/>
          <p:nvPr/>
        </p:nvSpPr>
        <p:spPr>
          <a:xfrm rot="16200000">
            <a:off x="1222101" y="2500861"/>
            <a:ext cx="2485496" cy="2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dirty="0">
                <a:latin typeface="+mj-lt"/>
                <a:ea typeface="+mn-ea"/>
                <a:cs typeface="Times New Roman" panose="02020603050405020304" pitchFamily="18" charset="0"/>
              </a:rPr>
              <a:t>PFS (%)</a:t>
            </a:r>
            <a:endParaRPr lang="en-US" sz="700" i="0" u="none" strike="noStrike" kern="1200" baseline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C0398-4905-426A-B6D4-160E387818CB}"/>
              </a:ext>
            </a:extLst>
          </p:cNvPr>
          <p:cNvSpPr/>
          <p:nvPr/>
        </p:nvSpPr>
        <p:spPr>
          <a:xfrm>
            <a:off x="4251755" y="3990293"/>
            <a:ext cx="986995" cy="10910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120336-C1FE-E207-4577-E944C87E66D0}"/>
              </a:ext>
            </a:extLst>
          </p:cNvPr>
          <p:cNvSpPr/>
          <p:nvPr/>
        </p:nvSpPr>
        <p:spPr>
          <a:xfrm>
            <a:off x="2364818" y="4008161"/>
            <a:ext cx="719732" cy="9201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0B2DF5-0670-FAE3-2D5A-F8F26129F3FF}"/>
              </a:ext>
            </a:extLst>
          </p:cNvPr>
          <p:cNvSpPr/>
          <p:nvPr/>
        </p:nvSpPr>
        <p:spPr>
          <a:xfrm>
            <a:off x="2202233" y="4102410"/>
            <a:ext cx="546123" cy="9201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30966F-FD57-74B4-AB14-DAC092390217}"/>
              </a:ext>
            </a:extLst>
          </p:cNvPr>
          <p:cNvSpPr txBox="1"/>
          <p:nvPr/>
        </p:nvSpPr>
        <p:spPr>
          <a:xfrm>
            <a:off x="2143499" y="4046510"/>
            <a:ext cx="8155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+mj-lt"/>
                <a:ea typeface="+mn-ea"/>
                <a:cs typeface="Arial Narrow"/>
              </a:rPr>
              <a:t>Number at risk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0A8CA5-5EA3-49E6-BC77-4A44913BFC58}"/>
              </a:ext>
            </a:extLst>
          </p:cNvPr>
          <p:cNvSpPr/>
          <p:nvPr/>
        </p:nvSpPr>
        <p:spPr>
          <a:xfrm rot="5400000">
            <a:off x="4770780" y="1667081"/>
            <a:ext cx="160197" cy="457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71CC8-18B6-3389-F33F-246DE09B65FF}"/>
              </a:ext>
            </a:extLst>
          </p:cNvPr>
          <p:cNvSpPr txBox="1"/>
          <p:nvPr/>
        </p:nvSpPr>
        <p:spPr>
          <a:xfrm>
            <a:off x="2764051" y="3919630"/>
            <a:ext cx="39624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+mj-lt"/>
                <a:ea typeface="+mn-ea"/>
                <a:cs typeface="Arial Narrow"/>
              </a:rPr>
              <a:t>Months from first dose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0C9D12-2B48-48A3-89E3-9853A78628A8}"/>
              </a:ext>
            </a:extLst>
          </p:cNvPr>
          <p:cNvSpPr txBox="1"/>
          <p:nvPr/>
        </p:nvSpPr>
        <p:spPr>
          <a:xfrm>
            <a:off x="2719149" y="3814776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915491-88E1-4689-866A-AE3E2911B8B2}"/>
              </a:ext>
            </a:extLst>
          </p:cNvPr>
          <p:cNvSpPr txBox="1"/>
          <p:nvPr/>
        </p:nvSpPr>
        <p:spPr>
          <a:xfrm>
            <a:off x="3270446" y="3814776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475BA3-9D7D-451E-AC34-8CD942ADB431}"/>
              </a:ext>
            </a:extLst>
          </p:cNvPr>
          <p:cNvSpPr txBox="1"/>
          <p:nvPr/>
        </p:nvSpPr>
        <p:spPr>
          <a:xfrm>
            <a:off x="3815405" y="3814776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45DF13-90C1-4B82-BC8F-100C12C4D4C1}"/>
              </a:ext>
            </a:extLst>
          </p:cNvPr>
          <p:cNvSpPr txBox="1"/>
          <p:nvPr/>
        </p:nvSpPr>
        <p:spPr>
          <a:xfrm>
            <a:off x="4366452" y="3814776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7388AC-7D5B-4D05-B53F-F3B67B3443A0}"/>
              </a:ext>
            </a:extLst>
          </p:cNvPr>
          <p:cNvSpPr txBox="1"/>
          <p:nvPr/>
        </p:nvSpPr>
        <p:spPr>
          <a:xfrm>
            <a:off x="4914112" y="3814776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070B5F-F595-46F1-BED6-4D92880E6752}"/>
              </a:ext>
            </a:extLst>
          </p:cNvPr>
          <p:cNvSpPr txBox="1"/>
          <p:nvPr/>
        </p:nvSpPr>
        <p:spPr>
          <a:xfrm>
            <a:off x="5461772" y="3814776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9B1E72-ED46-494C-A0BB-159DC23D8444}"/>
              </a:ext>
            </a:extLst>
          </p:cNvPr>
          <p:cNvSpPr txBox="1"/>
          <p:nvPr/>
        </p:nvSpPr>
        <p:spPr>
          <a:xfrm>
            <a:off x="6005851" y="3814776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37799F-90BF-40F0-B202-7E06EA29CECF}"/>
              </a:ext>
            </a:extLst>
          </p:cNvPr>
          <p:cNvSpPr txBox="1"/>
          <p:nvPr/>
        </p:nvSpPr>
        <p:spPr>
          <a:xfrm>
            <a:off x="6552693" y="3814776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C694DF-FCBD-4D8D-A4FE-424836CFB4EF}"/>
              </a:ext>
            </a:extLst>
          </p:cNvPr>
          <p:cNvSpPr/>
          <p:nvPr/>
        </p:nvSpPr>
        <p:spPr>
          <a:xfrm rot="5400000">
            <a:off x="4969952" y="1866773"/>
            <a:ext cx="160197" cy="457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745DBE-05BA-4225-B9B2-42D7E36237B0}"/>
              </a:ext>
            </a:extLst>
          </p:cNvPr>
          <p:cNvSpPr txBox="1"/>
          <p:nvPr/>
        </p:nvSpPr>
        <p:spPr>
          <a:xfrm>
            <a:off x="2695906" y="4046510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02BFA4-BE9B-4328-88CF-43C86DBCC257}"/>
              </a:ext>
            </a:extLst>
          </p:cNvPr>
          <p:cNvSpPr txBox="1"/>
          <p:nvPr/>
        </p:nvSpPr>
        <p:spPr>
          <a:xfrm>
            <a:off x="3247203" y="4046510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5B6F1D-1FAD-4A1B-A171-07A6024C54DA}"/>
              </a:ext>
            </a:extLst>
          </p:cNvPr>
          <p:cNvSpPr txBox="1"/>
          <p:nvPr/>
        </p:nvSpPr>
        <p:spPr>
          <a:xfrm>
            <a:off x="3815405" y="4046510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9A2FA9-DAC8-456F-A26E-3C1AABB09353}"/>
              </a:ext>
            </a:extLst>
          </p:cNvPr>
          <p:cNvSpPr txBox="1"/>
          <p:nvPr/>
        </p:nvSpPr>
        <p:spPr>
          <a:xfrm>
            <a:off x="4366452" y="4046510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771E18-1618-4895-96F8-AA55CD3AE771}"/>
              </a:ext>
            </a:extLst>
          </p:cNvPr>
          <p:cNvSpPr txBox="1"/>
          <p:nvPr/>
        </p:nvSpPr>
        <p:spPr>
          <a:xfrm>
            <a:off x="4914112" y="4046510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E355FE-EEAE-4877-A2D8-DFCA04ECAA7D}"/>
              </a:ext>
            </a:extLst>
          </p:cNvPr>
          <p:cNvSpPr txBox="1"/>
          <p:nvPr/>
        </p:nvSpPr>
        <p:spPr>
          <a:xfrm>
            <a:off x="5461772" y="4046510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2B7F4C-843B-492A-A3B4-E04C2CDEBD8A}"/>
              </a:ext>
            </a:extLst>
          </p:cNvPr>
          <p:cNvSpPr txBox="1"/>
          <p:nvPr/>
        </p:nvSpPr>
        <p:spPr>
          <a:xfrm>
            <a:off x="6005851" y="4046510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1F6D0A-5119-4F5A-924A-8212FEF14BC4}"/>
              </a:ext>
            </a:extLst>
          </p:cNvPr>
          <p:cNvSpPr/>
          <p:nvPr/>
        </p:nvSpPr>
        <p:spPr>
          <a:xfrm>
            <a:off x="2564879" y="1310966"/>
            <a:ext cx="160197" cy="25603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B88310-ED72-41E1-B626-1BA0FBEF7D6B}"/>
              </a:ext>
            </a:extLst>
          </p:cNvPr>
          <p:cNvSpPr txBox="1"/>
          <p:nvPr/>
        </p:nvSpPr>
        <p:spPr>
          <a:xfrm>
            <a:off x="2497848" y="1317990"/>
            <a:ext cx="3097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9D9164-15C6-4C01-9AB7-A19F45C54F39}"/>
              </a:ext>
            </a:extLst>
          </p:cNvPr>
          <p:cNvSpPr txBox="1"/>
          <p:nvPr/>
        </p:nvSpPr>
        <p:spPr>
          <a:xfrm>
            <a:off x="2539526" y="1792141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80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644500-EAD8-4F8D-B35B-8642D186DE94}"/>
              </a:ext>
            </a:extLst>
          </p:cNvPr>
          <p:cNvSpPr txBox="1"/>
          <p:nvPr/>
        </p:nvSpPr>
        <p:spPr>
          <a:xfrm>
            <a:off x="2539526" y="2243710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485C3A-FD78-48FF-8D49-A2D97489B35A}"/>
              </a:ext>
            </a:extLst>
          </p:cNvPr>
          <p:cNvSpPr txBox="1"/>
          <p:nvPr/>
        </p:nvSpPr>
        <p:spPr>
          <a:xfrm>
            <a:off x="2539526" y="2717861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40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432800-1F45-4EED-94BB-B28E7A494E57}"/>
              </a:ext>
            </a:extLst>
          </p:cNvPr>
          <p:cNvSpPr txBox="1"/>
          <p:nvPr/>
        </p:nvSpPr>
        <p:spPr>
          <a:xfrm>
            <a:off x="2539526" y="3180721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20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61B5E7-D702-4E1F-B920-89D2D139FA92}"/>
              </a:ext>
            </a:extLst>
          </p:cNvPr>
          <p:cNvSpPr txBox="1"/>
          <p:nvPr/>
        </p:nvSpPr>
        <p:spPr>
          <a:xfrm>
            <a:off x="2581204" y="3647148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2A2520-A031-429C-A238-D7EC98A06D13}"/>
              </a:ext>
            </a:extLst>
          </p:cNvPr>
          <p:cNvSpPr txBox="1"/>
          <p:nvPr/>
        </p:nvSpPr>
        <p:spPr>
          <a:xfrm>
            <a:off x="2539525" y="1547820"/>
            <a:ext cx="2680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90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E87E4F-2EDA-41D1-A386-72B3A97044E5}"/>
              </a:ext>
            </a:extLst>
          </p:cNvPr>
          <p:cNvSpPr txBox="1"/>
          <p:nvPr/>
        </p:nvSpPr>
        <p:spPr>
          <a:xfrm>
            <a:off x="2539526" y="2012280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70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EB5EDE-F038-4528-971F-8143C4B5DA15}"/>
              </a:ext>
            </a:extLst>
          </p:cNvPr>
          <p:cNvSpPr txBox="1"/>
          <p:nvPr/>
        </p:nvSpPr>
        <p:spPr>
          <a:xfrm>
            <a:off x="2539526" y="2480612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52D742-9F5C-4D23-9C92-4184B49C3AEA}"/>
              </a:ext>
            </a:extLst>
          </p:cNvPr>
          <p:cNvSpPr txBox="1"/>
          <p:nvPr/>
        </p:nvSpPr>
        <p:spPr>
          <a:xfrm>
            <a:off x="2539526" y="2938960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30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A5555E-9133-4C55-B778-B14461363A8A}"/>
              </a:ext>
            </a:extLst>
          </p:cNvPr>
          <p:cNvSpPr txBox="1"/>
          <p:nvPr/>
        </p:nvSpPr>
        <p:spPr>
          <a:xfrm>
            <a:off x="2539526" y="3415195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276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1" descr="A close up of a scan&#10;&#10;Description automatically generated">
            <a:extLst>
              <a:ext uri="{FF2B5EF4-FFF2-40B4-BE49-F238E27FC236}">
                <a16:creationId xmlns:a16="http://schemas.microsoft.com/office/drawing/2014/main" id="{D0AC88FE-A415-4AE1-9AA1-F857D0366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29"/>
          <a:stretch/>
        </p:blipFill>
        <p:spPr>
          <a:xfrm>
            <a:off x="2284134" y="3269264"/>
            <a:ext cx="2261791" cy="16684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BD8370-1877-422B-87E1-9D0C1CF8E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" y="485244"/>
            <a:ext cx="8424002" cy="432000"/>
          </a:xfrm>
        </p:spPr>
        <p:txBody>
          <a:bodyPr/>
          <a:lstStyle/>
          <a:p>
            <a:r>
              <a:rPr lang="en-US" dirty="0"/>
              <a:t>Osteosarcoma response to BA3011 monotherapy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1F2AABF-4CFF-459C-87ED-A79777839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83-year-old man previously treated with liposomal doxorubicin and </a:t>
            </a:r>
            <a:r>
              <a:rPr lang="en-US" dirty="0" err="1"/>
              <a:t>cabozantinib</a:t>
            </a:r>
            <a:endParaRPr lang="en-US" dirty="0"/>
          </a:p>
        </p:txBody>
      </p:sp>
      <p:pic>
        <p:nvPicPr>
          <p:cNvPr id="7" name="Picture 6" descr="A close up of a scan&#10;&#10;Description automatically generated">
            <a:extLst>
              <a:ext uri="{FF2B5EF4-FFF2-40B4-BE49-F238E27FC236}">
                <a16:creationId xmlns:a16="http://schemas.microsoft.com/office/drawing/2014/main" id="{A7A3B53E-F523-4460-BAA4-42498CCA0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733"/>
          <a:stretch/>
        </p:blipFill>
        <p:spPr>
          <a:xfrm>
            <a:off x="2235668" y="1516972"/>
            <a:ext cx="2298232" cy="16684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93269E-B021-45CA-B4FC-31E42CDA8130}"/>
              </a:ext>
            </a:extLst>
          </p:cNvPr>
          <p:cNvSpPr/>
          <p:nvPr/>
        </p:nvSpPr>
        <p:spPr>
          <a:xfrm>
            <a:off x="2200420" y="1632701"/>
            <a:ext cx="440086" cy="220043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E3E8FF-CC35-42A6-9F2D-7A58C4D10775}"/>
              </a:ext>
            </a:extLst>
          </p:cNvPr>
          <p:cNvSpPr/>
          <p:nvPr/>
        </p:nvSpPr>
        <p:spPr>
          <a:xfrm>
            <a:off x="2235669" y="1519416"/>
            <a:ext cx="248362" cy="16642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75D5ED-00F2-4E69-9D53-70215FB2EE12}"/>
              </a:ext>
            </a:extLst>
          </p:cNvPr>
          <p:cNvSpPr/>
          <p:nvPr/>
        </p:nvSpPr>
        <p:spPr>
          <a:xfrm>
            <a:off x="2367185" y="1516972"/>
            <a:ext cx="365760" cy="274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7672B6-6D19-4170-9465-B6BDF60FC998}"/>
              </a:ext>
            </a:extLst>
          </p:cNvPr>
          <p:cNvSpPr/>
          <p:nvPr/>
        </p:nvSpPr>
        <p:spPr>
          <a:xfrm>
            <a:off x="2702465" y="1519416"/>
            <a:ext cx="365760" cy="914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36286C-8D1A-4172-A1AF-C426C7F09E47}"/>
              </a:ext>
            </a:extLst>
          </p:cNvPr>
          <p:cNvSpPr/>
          <p:nvPr/>
        </p:nvSpPr>
        <p:spPr>
          <a:xfrm>
            <a:off x="4055644" y="1516972"/>
            <a:ext cx="457200" cy="914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EBDBE1-FADD-45F9-B888-FE02CE1AEFE8}"/>
              </a:ext>
            </a:extLst>
          </p:cNvPr>
          <p:cNvSpPr/>
          <p:nvPr/>
        </p:nvSpPr>
        <p:spPr>
          <a:xfrm>
            <a:off x="4281799" y="1519533"/>
            <a:ext cx="248362" cy="16642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E35C12-8E2D-4E3B-ABD3-D972F5A7FE85}"/>
              </a:ext>
            </a:extLst>
          </p:cNvPr>
          <p:cNvSpPr/>
          <p:nvPr/>
        </p:nvSpPr>
        <p:spPr>
          <a:xfrm>
            <a:off x="2273733" y="3269264"/>
            <a:ext cx="248362" cy="16642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176F75-B9EA-44C9-8A86-B8F4690DF97F}"/>
              </a:ext>
            </a:extLst>
          </p:cNvPr>
          <p:cNvSpPr/>
          <p:nvPr/>
        </p:nvSpPr>
        <p:spPr>
          <a:xfrm>
            <a:off x="2405249" y="3271710"/>
            <a:ext cx="365760" cy="274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0F5CA2-65AB-4EA6-A51D-EEF43DC83A6D}"/>
              </a:ext>
            </a:extLst>
          </p:cNvPr>
          <p:cNvSpPr/>
          <p:nvPr/>
        </p:nvSpPr>
        <p:spPr>
          <a:xfrm>
            <a:off x="2740529" y="3269264"/>
            <a:ext cx="365760" cy="914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E9B4E0-C1B3-40C8-9F91-DDCE167ABD0F}"/>
              </a:ext>
            </a:extLst>
          </p:cNvPr>
          <p:cNvSpPr/>
          <p:nvPr/>
        </p:nvSpPr>
        <p:spPr>
          <a:xfrm>
            <a:off x="4062906" y="3273522"/>
            <a:ext cx="457200" cy="914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553180-4742-4FAC-913B-9137CD4E742D}"/>
              </a:ext>
            </a:extLst>
          </p:cNvPr>
          <p:cNvSpPr/>
          <p:nvPr/>
        </p:nvSpPr>
        <p:spPr>
          <a:xfrm>
            <a:off x="4289061" y="3273522"/>
            <a:ext cx="248362" cy="166420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5D255C-137D-4081-A56C-3B9126CD0A0C}"/>
              </a:ext>
            </a:extLst>
          </p:cNvPr>
          <p:cNvSpPr/>
          <p:nvPr/>
        </p:nvSpPr>
        <p:spPr>
          <a:xfrm>
            <a:off x="4156581" y="3073715"/>
            <a:ext cx="274320" cy="914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5DBCA8-8C11-408D-8300-919523404D94}"/>
              </a:ext>
            </a:extLst>
          </p:cNvPr>
          <p:cNvSpPr/>
          <p:nvPr/>
        </p:nvSpPr>
        <p:spPr>
          <a:xfrm>
            <a:off x="4151901" y="4826007"/>
            <a:ext cx="274320" cy="914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D315432-6D1D-4545-A5A5-1C8016C45945}"/>
              </a:ext>
            </a:extLst>
          </p:cNvPr>
          <p:cNvSpPr/>
          <p:nvPr/>
        </p:nvSpPr>
        <p:spPr>
          <a:xfrm rot="5964233">
            <a:off x="2468565" y="2829384"/>
            <a:ext cx="89115" cy="79428"/>
          </a:xfrm>
          <a:prstGeom prst="triangle">
            <a:avLst/>
          </a:prstGeom>
          <a:solidFill>
            <a:srgbClr val="0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8E38EB2-C4E5-4BC3-B2E8-EA043F69A138}"/>
              </a:ext>
            </a:extLst>
          </p:cNvPr>
          <p:cNvSpPr/>
          <p:nvPr/>
        </p:nvSpPr>
        <p:spPr>
          <a:xfrm rot="5964233">
            <a:off x="2490516" y="4604277"/>
            <a:ext cx="89115" cy="79428"/>
          </a:xfrm>
          <a:prstGeom prst="triangle">
            <a:avLst/>
          </a:prstGeom>
          <a:solidFill>
            <a:srgbClr val="0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60A5C04-A0B9-4F13-AE02-145BC1232371}"/>
              </a:ext>
            </a:extLst>
          </p:cNvPr>
          <p:cNvSpPr/>
          <p:nvPr/>
        </p:nvSpPr>
        <p:spPr>
          <a:xfrm>
            <a:off x="3324893" y="3102136"/>
            <a:ext cx="89115" cy="79428"/>
          </a:xfrm>
          <a:prstGeom prst="triangle">
            <a:avLst/>
          </a:prstGeom>
          <a:solidFill>
            <a:srgbClr val="0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A479E39-BE17-4586-9484-249B53E21C60}"/>
              </a:ext>
            </a:extLst>
          </p:cNvPr>
          <p:cNvSpPr/>
          <p:nvPr/>
        </p:nvSpPr>
        <p:spPr>
          <a:xfrm>
            <a:off x="3354800" y="4856488"/>
            <a:ext cx="89115" cy="79428"/>
          </a:xfrm>
          <a:prstGeom prst="triangle">
            <a:avLst/>
          </a:prstGeom>
          <a:solidFill>
            <a:srgbClr val="0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2C4046E6-D5FD-46AA-891B-D7B12D7481C3}"/>
              </a:ext>
            </a:extLst>
          </p:cNvPr>
          <p:cNvSpPr/>
          <p:nvPr/>
        </p:nvSpPr>
        <p:spPr>
          <a:xfrm>
            <a:off x="4246948" y="4694134"/>
            <a:ext cx="89115" cy="79428"/>
          </a:xfrm>
          <a:prstGeom prst="triangle">
            <a:avLst/>
          </a:prstGeom>
          <a:solidFill>
            <a:srgbClr val="0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2A333849-F90D-4EE7-890D-2179971EB988}"/>
              </a:ext>
            </a:extLst>
          </p:cNvPr>
          <p:cNvSpPr/>
          <p:nvPr/>
        </p:nvSpPr>
        <p:spPr>
          <a:xfrm rot="2053067">
            <a:off x="4226316" y="2972666"/>
            <a:ext cx="148083" cy="92025"/>
          </a:xfrm>
          <a:prstGeom prst="triangle">
            <a:avLst/>
          </a:prstGeom>
          <a:solidFill>
            <a:srgbClr val="0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4" name="Picture 193" descr="A close-up of a scan of a human body&#10;&#10;Description automatically generated">
            <a:extLst>
              <a:ext uri="{FF2B5EF4-FFF2-40B4-BE49-F238E27FC236}">
                <a16:creationId xmlns:a16="http://schemas.microsoft.com/office/drawing/2014/main" id="{A1FB38F3-7B0C-4F89-B18D-9F4940613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42" t="1095"/>
          <a:stretch/>
        </p:blipFill>
        <p:spPr>
          <a:xfrm>
            <a:off x="4734113" y="3266453"/>
            <a:ext cx="2329056" cy="167335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CBCBC20-FBAF-421D-9ECD-00085F551219}"/>
              </a:ext>
            </a:extLst>
          </p:cNvPr>
          <p:cNvSpPr/>
          <p:nvPr/>
        </p:nvSpPr>
        <p:spPr>
          <a:xfrm>
            <a:off x="4744065" y="4303796"/>
            <a:ext cx="187231" cy="638087"/>
          </a:xfrm>
          <a:prstGeom prst="rect">
            <a:avLst/>
          </a:prstGeom>
          <a:solidFill>
            <a:srgbClr val="0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70B16EC-BCC7-4DF2-B513-E0F921910617}"/>
              </a:ext>
            </a:extLst>
          </p:cNvPr>
          <p:cNvSpPr/>
          <p:nvPr/>
        </p:nvSpPr>
        <p:spPr>
          <a:xfrm rot="20579538">
            <a:off x="4898426" y="4256718"/>
            <a:ext cx="48430" cy="191826"/>
          </a:xfrm>
          <a:prstGeom prst="ellipse">
            <a:avLst/>
          </a:prstGeom>
          <a:solidFill>
            <a:srgbClr val="0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8C9065B-3289-4C7E-A069-671FCA1F726E}"/>
              </a:ext>
            </a:extLst>
          </p:cNvPr>
          <p:cNvSpPr/>
          <p:nvPr/>
        </p:nvSpPr>
        <p:spPr>
          <a:xfrm rot="21253244">
            <a:off x="4911029" y="4416990"/>
            <a:ext cx="48430" cy="191826"/>
          </a:xfrm>
          <a:prstGeom prst="ellipse">
            <a:avLst/>
          </a:prstGeom>
          <a:solidFill>
            <a:srgbClr val="0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E9BFE79-E2C5-4A20-BE39-61F9EE6822FB}"/>
              </a:ext>
            </a:extLst>
          </p:cNvPr>
          <p:cNvSpPr/>
          <p:nvPr/>
        </p:nvSpPr>
        <p:spPr>
          <a:xfrm>
            <a:off x="4922640" y="4544712"/>
            <a:ext cx="48430" cy="191826"/>
          </a:xfrm>
          <a:prstGeom prst="ellipse">
            <a:avLst/>
          </a:prstGeom>
          <a:solidFill>
            <a:srgbClr val="0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3BEB67-3CB9-4A7D-88D5-F578CE2C553F}"/>
              </a:ext>
            </a:extLst>
          </p:cNvPr>
          <p:cNvSpPr/>
          <p:nvPr/>
        </p:nvSpPr>
        <p:spPr>
          <a:xfrm>
            <a:off x="4879005" y="4728872"/>
            <a:ext cx="93616" cy="187231"/>
          </a:xfrm>
          <a:prstGeom prst="rect">
            <a:avLst/>
          </a:prstGeom>
          <a:solidFill>
            <a:srgbClr val="0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2B34BAA-29AC-41E7-A60B-DB26E813BA3D}"/>
              </a:ext>
            </a:extLst>
          </p:cNvPr>
          <p:cNvSpPr/>
          <p:nvPr/>
        </p:nvSpPr>
        <p:spPr>
          <a:xfrm>
            <a:off x="4744360" y="3265064"/>
            <a:ext cx="740847" cy="93616"/>
          </a:xfrm>
          <a:prstGeom prst="rect">
            <a:avLst/>
          </a:prstGeom>
          <a:solidFill>
            <a:srgbClr val="0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22AF371-5778-4ED6-9E31-6BC784F9C918}"/>
              </a:ext>
            </a:extLst>
          </p:cNvPr>
          <p:cNvSpPr/>
          <p:nvPr/>
        </p:nvSpPr>
        <p:spPr>
          <a:xfrm>
            <a:off x="4745449" y="3455642"/>
            <a:ext cx="93616" cy="93616"/>
          </a:xfrm>
          <a:prstGeom prst="rect">
            <a:avLst/>
          </a:prstGeom>
          <a:solidFill>
            <a:srgbClr val="0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7A23B7-B906-485F-AFBD-59A2F0FD023D}"/>
              </a:ext>
            </a:extLst>
          </p:cNvPr>
          <p:cNvSpPr/>
          <p:nvPr/>
        </p:nvSpPr>
        <p:spPr>
          <a:xfrm>
            <a:off x="4745644" y="3350031"/>
            <a:ext cx="739563" cy="93616"/>
          </a:xfrm>
          <a:prstGeom prst="rect">
            <a:avLst/>
          </a:prstGeom>
          <a:solidFill>
            <a:srgbClr val="0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0D73DAC-07E1-43C7-991A-A2FD2F0B0C32}"/>
              </a:ext>
            </a:extLst>
          </p:cNvPr>
          <p:cNvSpPr/>
          <p:nvPr/>
        </p:nvSpPr>
        <p:spPr>
          <a:xfrm>
            <a:off x="6788828" y="4751282"/>
            <a:ext cx="267407" cy="187231"/>
          </a:xfrm>
          <a:prstGeom prst="rect">
            <a:avLst/>
          </a:prstGeom>
          <a:solidFill>
            <a:srgbClr val="0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4ABFBED-4D0B-4A8B-9FFE-A24B8830E29C}"/>
              </a:ext>
            </a:extLst>
          </p:cNvPr>
          <p:cNvSpPr/>
          <p:nvPr/>
        </p:nvSpPr>
        <p:spPr>
          <a:xfrm>
            <a:off x="6762326" y="4830487"/>
            <a:ext cx="46807" cy="95667"/>
          </a:xfrm>
          <a:prstGeom prst="ellipse">
            <a:avLst/>
          </a:prstGeom>
          <a:solidFill>
            <a:srgbClr val="0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26DE073-BC10-4477-8C8D-EA6168DD1C97}"/>
              </a:ext>
            </a:extLst>
          </p:cNvPr>
          <p:cNvGrpSpPr>
            <a:grpSpLocks noChangeAspect="1"/>
          </p:cNvGrpSpPr>
          <p:nvPr/>
        </p:nvGrpSpPr>
        <p:grpSpPr>
          <a:xfrm>
            <a:off x="4723022" y="1523650"/>
            <a:ext cx="2338922" cy="1673352"/>
            <a:chOff x="4723022" y="1634135"/>
            <a:chExt cx="2284868" cy="1634680"/>
          </a:xfrm>
        </p:grpSpPr>
        <p:pic>
          <p:nvPicPr>
            <p:cNvPr id="9" name="Picture 8" descr="A close-up of a scan of a human body&#10;&#10;Description automatically generated">
              <a:extLst>
                <a:ext uri="{FF2B5EF4-FFF2-40B4-BE49-F238E27FC236}">
                  <a16:creationId xmlns:a16="http://schemas.microsoft.com/office/drawing/2014/main" id="{1A5F8B6A-556E-42C9-A6BE-51346EF3B2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95" r="50025"/>
            <a:stretch/>
          </p:blipFill>
          <p:spPr>
            <a:xfrm>
              <a:off x="4723022" y="1634351"/>
              <a:ext cx="2284868" cy="163446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C34E5A-E2FF-4D75-B6B5-A722258BF3C4}"/>
                </a:ext>
              </a:extLst>
            </p:cNvPr>
            <p:cNvSpPr/>
            <p:nvPr/>
          </p:nvSpPr>
          <p:spPr>
            <a:xfrm>
              <a:off x="4742490" y="2610049"/>
              <a:ext cx="219456" cy="623258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A5EA3C5-DD53-41EE-A754-D26624D41649}"/>
                </a:ext>
              </a:extLst>
            </p:cNvPr>
            <p:cNvSpPr/>
            <p:nvPr/>
          </p:nvSpPr>
          <p:spPr>
            <a:xfrm>
              <a:off x="4788464" y="2761274"/>
              <a:ext cx="219456" cy="365760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1C4908D-9CC3-4CEC-BA24-A5413691CD60}"/>
                </a:ext>
              </a:extLst>
            </p:cNvPr>
            <p:cNvSpPr/>
            <p:nvPr/>
          </p:nvSpPr>
          <p:spPr>
            <a:xfrm rot="20579538">
              <a:off x="4896791" y="2601567"/>
              <a:ext cx="85942" cy="187368"/>
            </a:xfrm>
            <a:prstGeom prst="ellipse">
              <a:avLst/>
            </a:prstGeom>
            <a:solidFill>
              <a:srgbClr val="000000"/>
            </a:solidFill>
          </p:spPr>
          <p:txBody>
            <a:bodyPr wrap="none" rtlCol="0" anchor="ctr">
              <a:sp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9CA11FD-3273-4C86-91E5-8A10236ED44B}"/>
                </a:ext>
              </a:extLst>
            </p:cNvPr>
            <p:cNvSpPr/>
            <p:nvPr/>
          </p:nvSpPr>
          <p:spPr>
            <a:xfrm rot="20579538">
              <a:off x="4748546" y="2338928"/>
              <a:ext cx="85942" cy="187368"/>
            </a:xfrm>
            <a:prstGeom prst="ellipse">
              <a:avLst/>
            </a:prstGeom>
            <a:solidFill>
              <a:srgbClr val="000000"/>
            </a:solidFill>
          </p:spPr>
          <p:txBody>
            <a:bodyPr wrap="none" rtlCol="0" anchor="ctr">
              <a:sp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F1C17F1-C121-487A-B63B-ADFB891B8206}"/>
                </a:ext>
              </a:extLst>
            </p:cNvPr>
            <p:cNvSpPr/>
            <p:nvPr/>
          </p:nvSpPr>
          <p:spPr>
            <a:xfrm>
              <a:off x="4735707" y="1634135"/>
              <a:ext cx="722376" cy="91440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1D2AA48-A945-447E-BAD3-0E8CD82D8773}"/>
                </a:ext>
              </a:extLst>
            </p:cNvPr>
            <p:cNvSpPr/>
            <p:nvPr/>
          </p:nvSpPr>
          <p:spPr>
            <a:xfrm>
              <a:off x="4743713" y="1808282"/>
              <a:ext cx="91440" cy="91440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95EA013-435A-438A-B4C2-F9044D4C49F1}"/>
                </a:ext>
              </a:extLst>
            </p:cNvPr>
            <p:cNvSpPr/>
            <p:nvPr/>
          </p:nvSpPr>
          <p:spPr>
            <a:xfrm>
              <a:off x="4735707" y="1720701"/>
              <a:ext cx="722376" cy="91440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545C00-DADD-4E15-A895-1077468EED31}"/>
                </a:ext>
              </a:extLst>
            </p:cNvPr>
            <p:cNvSpPr/>
            <p:nvPr/>
          </p:nvSpPr>
          <p:spPr>
            <a:xfrm>
              <a:off x="6746697" y="3081314"/>
              <a:ext cx="261193" cy="182880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49F6C77-18EE-41E8-8BCE-051A1F574CD2}"/>
                </a:ext>
              </a:extLst>
            </p:cNvPr>
            <p:cNvSpPr/>
            <p:nvPr/>
          </p:nvSpPr>
          <p:spPr>
            <a:xfrm rot="20579538">
              <a:off x="6742948" y="3075330"/>
              <a:ext cx="85942" cy="187368"/>
            </a:xfrm>
            <a:prstGeom prst="ellipse">
              <a:avLst/>
            </a:prstGeom>
            <a:solidFill>
              <a:srgbClr val="000000"/>
            </a:solidFill>
          </p:spPr>
          <p:txBody>
            <a:bodyPr wrap="none" rtlCol="0" anchor="ctr">
              <a:sp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2E9568B-A43B-428D-ACD2-F9F5DB69CC13}"/>
                </a:ext>
              </a:extLst>
            </p:cNvPr>
            <p:cNvSpPr/>
            <p:nvPr/>
          </p:nvSpPr>
          <p:spPr>
            <a:xfrm>
              <a:off x="6741078" y="3157050"/>
              <a:ext cx="85942" cy="91440"/>
            </a:xfrm>
            <a:prstGeom prst="ellipse">
              <a:avLst/>
            </a:prstGeom>
            <a:solidFill>
              <a:srgbClr val="000000"/>
            </a:solidFill>
          </p:spPr>
          <p:txBody>
            <a:bodyPr wrap="none" rtlCol="0" anchor="ctr">
              <a:sp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6B23ECF-20D3-4730-AACE-7ED0A2ABE02A}"/>
              </a:ext>
            </a:extLst>
          </p:cNvPr>
          <p:cNvSpPr/>
          <p:nvPr/>
        </p:nvSpPr>
        <p:spPr>
          <a:xfrm>
            <a:off x="2015892" y="1412081"/>
            <a:ext cx="248362" cy="347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5CF00A-B795-4DAF-B380-D7C1FC24C298}"/>
              </a:ext>
            </a:extLst>
          </p:cNvPr>
          <p:cNvSpPr/>
          <p:nvPr/>
        </p:nvSpPr>
        <p:spPr>
          <a:xfrm>
            <a:off x="2039914" y="1496330"/>
            <a:ext cx="248362" cy="347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4A938-4C7A-D76E-D208-75F9BF393039}"/>
              </a:ext>
            </a:extLst>
          </p:cNvPr>
          <p:cNvSpPr txBox="1"/>
          <p:nvPr/>
        </p:nvSpPr>
        <p:spPr>
          <a:xfrm>
            <a:off x="2219898" y="1475621"/>
            <a:ext cx="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0" u="none" strike="noStrike" kern="1200" baseline="0" dirty="0">
                <a:solidFill>
                  <a:schemeClr val="bg1"/>
                </a:solidFill>
                <a:latin typeface="Arial Narrow"/>
                <a:ea typeface="+mn-ea"/>
                <a:cs typeface="Arial Narrow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6985E-74F2-BF28-DE60-8F4B3B908F41}"/>
              </a:ext>
            </a:extLst>
          </p:cNvPr>
          <p:cNvSpPr txBox="1"/>
          <p:nvPr/>
        </p:nvSpPr>
        <p:spPr>
          <a:xfrm>
            <a:off x="2219898" y="3229679"/>
            <a:ext cx="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Arial Narrow"/>
                <a:ea typeface="+mn-ea"/>
                <a:cs typeface="Arial Narrow"/>
              </a:rPr>
              <a:t>C</a:t>
            </a:r>
            <a:endParaRPr lang="en-US" i="0" u="none" strike="noStrike" kern="1200" baseline="0" dirty="0">
              <a:solidFill>
                <a:schemeClr val="bg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91DACF-9998-FB58-441A-8C6CFCBA525D}"/>
              </a:ext>
            </a:extLst>
          </p:cNvPr>
          <p:cNvSpPr txBox="1"/>
          <p:nvPr/>
        </p:nvSpPr>
        <p:spPr>
          <a:xfrm>
            <a:off x="4691694" y="3229679"/>
            <a:ext cx="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0" u="none" strike="noStrike" kern="1200" baseline="0" dirty="0">
                <a:solidFill>
                  <a:schemeClr val="bg1"/>
                </a:solidFill>
                <a:latin typeface="Arial Narrow"/>
                <a:ea typeface="+mn-ea"/>
                <a:cs typeface="Arial Narrow"/>
              </a:rPr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98FF2D-9465-0BA5-A5E2-6F3096DB1FEA}"/>
              </a:ext>
            </a:extLst>
          </p:cNvPr>
          <p:cNvSpPr txBox="1"/>
          <p:nvPr/>
        </p:nvSpPr>
        <p:spPr>
          <a:xfrm>
            <a:off x="345025" y="1985898"/>
            <a:ext cx="1929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 Narrow"/>
              </a:rPr>
              <a:t>Baseline chest CT with contrast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 Narrow"/>
              </a:rPr>
              <a:t>(June 26, 2023)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1030237-F382-F95F-AE0E-2D0044B50182}"/>
              </a:ext>
            </a:extLst>
          </p:cNvPr>
          <p:cNvSpPr txBox="1"/>
          <p:nvPr/>
        </p:nvSpPr>
        <p:spPr>
          <a:xfrm>
            <a:off x="345025" y="3645066"/>
            <a:ext cx="1904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 Narrow"/>
              </a:rPr>
              <a:t>Follow-up chest CT with contrast (August 14, 2023)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5886E32-615D-4831-AFDA-E8836F844382}"/>
              </a:ext>
            </a:extLst>
          </p:cNvPr>
          <p:cNvSpPr/>
          <p:nvPr/>
        </p:nvSpPr>
        <p:spPr>
          <a:xfrm>
            <a:off x="4503068" y="1494419"/>
            <a:ext cx="248362" cy="347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4C68BEC0-53E2-45C5-BAFB-A73A1BF6D102}"/>
              </a:ext>
            </a:extLst>
          </p:cNvPr>
          <p:cNvSpPr txBox="1"/>
          <p:nvPr/>
        </p:nvSpPr>
        <p:spPr>
          <a:xfrm>
            <a:off x="4698704" y="1475621"/>
            <a:ext cx="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0" u="none" strike="noStrike" kern="1200" baseline="0" dirty="0">
                <a:solidFill>
                  <a:schemeClr val="bg1"/>
                </a:solidFill>
                <a:latin typeface="Arial Narrow"/>
                <a:ea typeface="+mn-ea"/>
                <a:cs typeface="Arial Narrow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38D1E-632F-4701-8052-2141B7FE9CBD}"/>
              </a:ext>
            </a:extLst>
          </p:cNvPr>
          <p:cNvSpPr txBox="1"/>
          <p:nvPr/>
        </p:nvSpPr>
        <p:spPr>
          <a:xfrm>
            <a:off x="346734" y="4901976"/>
            <a:ext cx="5205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Data cutoff date: November 27, 2023.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Abbreviation: CT, computed tomography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.</a:t>
            </a:r>
            <a:endParaRPr lang="en-US" sz="600" i="0" u="none" strike="noStrike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1365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667A6D9-E809-D708-1267-66E80A42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1" y="1671658"/>
            <a:ext cx="4258928" cy="283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E7587A-96EF-4469-99DD-13E8DEB8BE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Liposarcoma and synovial sarcoma phase 2 </a:t>
            </a:r>
            <a:r>
              <a:rPr lang="en-US" dirty="0" err="1"/>
              <a:t>pfs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0F2C6AF-0907-418F-AF81-57DCE6D6AB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BA3011 monotherapy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9F9242-77F5-4DD0-BE07-DD457E5E1BE5}"/>
              </a:ext>
            </a:extLst>
          </p:cNvPr>
          <p:cNvSpPr txBox="1"/>
          <p:nvPr/>
        </p:nvSpPr>
        <p:spPr>
          <a:xfrm>
            <a:off x="441851" y="1441314"/>
            <a:ext cx="4196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Liposarcoma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5EEDCB-A494-4EAB-87C7-E3BBE9BDD771}"/>
              </a:ext>
            </a:extLst>
          </p:cNvPr>
          <p:cNvSpPr txBox="1"/>
          <p:nvPr/>
        </p:nvSpPr>
        <p:spPr>
          <a:xfrm>
            <a:off x="4865693" y="1441314"/>
            <a:ext cx="41235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</a:rPr>
              <a:t>Synovial sarcoma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</a:rPr>
              <a:t> 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0F95F85F-EAB0-490F-B0FD-0719E8AC5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5" r="93829" b="30421"/>
          <a:stretch/>
        </p:blipFill>
        <p:spPr bwMode="auto">
          <a:xfrm>
            <a:off x="4938109" y="1971274"/>
            <a:ext cx="250538" cy="17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0181EC9-CDDB-47D5-BE36-B53B88E847CE}"/>
              </a:ext>
            </a:extLst>
          </p:cNvPr>
          <p:cNvSpPr/>
          <p:nvPr/>
        </p:nvSpPr>
        <p:spPr>
          <a:xfrm>
            <a:off x="4865693" y="4276322"/>
            <a:ext cx="516266" cy="248066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818DA3-4336-4E3C-BD5E-11CC7C9DE57F}"/>
              </a:ext>
            </a:extLst>
          </p:cNvPr>
          <p:cNvSpPr txBox="1"/>
          <p:nvPr/>
        </p:nvSpPr>
        <p:spPr>
          <a:xfrm>
            <a:off x="4792925" y="4289699"/>
            <a:ext cx="955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Number at Risk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BA3011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02BADB-1781-427E-A29F-4F6C512EB170}"/>
              </a:ext>
            </a:extLst>
          </p:cNvPr>
          <p:cNvSpPr txBox="1"/>
          <p:nvPr/>
        </p:nvSpPr>
        <p:spPr>
          <a:xfrm>
            <a:off x="346734" y="4901976"/>
            <a:ext cx="2287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Data cutoff date: November 27, 2023.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Abbreviations: NE, not evaluable; PFS, progression-free survival; W, week. </a:t>
            </a:r>
          </a:p>
        </p:txBody>
      </p: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5313DD34-C41D-41F5-90C5-C40F04651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620568"/>
              </p:ext>
            </p:extLst>
          </p:nvPr>
        </p:nvGraphicFramePr>
        <p:xfrm>
          <a:off x="2458196" y="1778069"/>
          <a:ext cx="2134826" cy="593789"/>
        </p:xfrm>
        <a:graphic>
          <a:graphicData uri="http://schemas.openxmlformats.org/drawingml/2006/table">
            <a:tbl>
              <a:tblPr firstRow="1" bandRow="1"/>
              <a:tblGrid>
                <a:gridCol w="537282">
                  <a:extLst>
                    <a:ext uri="{9D8B030D-6E8A-4147-A177-3AD203B41FA5}">
                      <a16:colId xmlns:a16="http://schemas.microsoft.com/office/drawing/2014/main" val="4256300248"/>
                    </a:ext>
                  </a:extLst>
                </a:gridCol>
                <a:gridCol w="780288">
                  <a:extLst>
                    <a:ext uri="{9D8B030D-6E8A-4147-A177-3AD203B41FA5}">
                      <a16:colId xmlns:a16="http://schemas.microsoft.com/office/drawing/2014/main" val="1997210413"/>
                    </a:ext>
                  </a:extLst>
                </a:gridCol>
                <a:gridCol w="817256">
                  <a:extLst>
                    <a:ext uri="{9D8B030D-6E8A-4147-A177-3AD203B41FA5}">
                      <a16:colId xmlns:a16="http://schemas.microsoft.com/office/drawing/2014/main" val="2762294524"/>
                    </a:ext>
                  </a:extLst>
                </a:gridCol>
              </a:tblGrid>
              <a:tr h="2804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800" b="0" dirty="0">
                          <a:solidFill>
                            <a:srgbClr val="C00000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  <a:t>Events, n (%)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800" b="0" dirty="0">
                          <a:solidFill>
                            <a:srgbClr val="C00000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  <a:t>Median, months (95% CI)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  <a:t>PFS W12, %</a:t>
                      </a:r>
                      <a:br>
                        <a:rPr lang="en-US" sz="800" dirty="0">
                          <a:solidFill>
                            <a:schemeClr val="bg1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800" dirty="0">
                          <a:solidFill>
                            <a:schemeClr val="bg1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  <a:t>(95% CI)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61906"/>
                  </a:ext>
                </a:extLst>
              </a:tr>
              <a:tr h="1695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+mj-lt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4 (50.0)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+mj-lt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4.6 (0.2–NE)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  <a:t>62.5 (22.9–86.1)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105722"/>
                  </a:ext>
                </a:extLst>
              </a:tr>
            </a:tbl>
          </a:graphicData>
        </a:graphic>
      </p:graphicFrame>
      <p:pic>
        <p:nvPicPr>
          <p:cNvPr id="8" name="Picture 4">
            <a:extLst>
              <a:ext uri="{FF2B5EF4-FFF2-40B4-BE49-F238E27FC236}">
                <a16:creationId xmlns:a16="http://schemas.microsoft.com/office/drawing/2014/main" id="{35E22B09-DF9C-DBF5-3E42-3542AE363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31" y="1671658"/>
            <a:ext cx="4258929" cy="283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829ED75E-51D6-D0F3-EAE1-61942B8D8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144377"/>
              </p:ext>
            </p:extLst>
          </p:nvPr>
        </p:nvGraphicFramePr>
        <p:xfrm>
          <a:off x="6803174" y="1778069"/>
          <a:ext cx="2134826" cy="593789"/>
        </p:xfrm>
        <a:graphic>
          <a:graphicData uri="http://schemas.openxmlformats.org/drawingml/2006/table">
            <a:tbl>
              <a:tblPr firstRow="1" bandRow="1"/>
              <a:tblGrid>
                <a:gridCol w="537282">
                  <a:extLst>
                    <a:ext uri="{9D8B030D-6E8A-4147-A177-3AD203B41FA5}">
                      <a16:colId xmlns:a16="http://schemas.microsoft.com/office/drawing/2014/main" val="4256300248"/>
                    </a:ext>
                  </a:extLst>
                </a:gridCol>
                <a:gridCol w="780288">
                  <a:extLst>
                    <a:ext uri="{9D8B030D-6E8A-4147-A177-3AD203B41FA5}">
                      <a16:colId xmlns:a16="http://schemas.microsoft.com/office/drawing/2014/main" val="1997210413"/>
                    </a:ext>
                  </a:extLst>
                </a:gridCol>
                <a:gridCol w="817256">
                  <a:extLst>
                    <a:ext uri="{9D8B030D-6E8A-4147-A177-3AD203B41FA5}">
                      <a16:colId xmlns:a16="http://schemas.microsoft.com/office/drawing/2014/main" val="2762294524"/>
                    </a:ext>
                  </a:extLst>
                </a:gridCol>
              </a:tblGrid>
              <a:tr h="2804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800" b="0" dirty="0">
                          <a:solidFill>
                            <a:srgbClr val="C00000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  <a:t>Events, n (%)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800" b="0" dirty="0">
                          <a:solidFill>
                            <a:srgbClr val="C00000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  <a:t>Median, months (95% CI)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  <a:t>PFS W12, %</a:t>
                      </a:r>
                      <a:br>
                        <a:rPr lang="en-US" sz="800" dirty="0">
                          <a:solidFill>
                            <a:schemeClr val="bg1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800" dirty="0">
                          <a:solidFill>
                            <a:schemeClr val="bg1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  <a:t>(95% CI)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61906"/>
                  </a:ext>
                </a:extLst>
              </a:tr>
              <a:tr h="1695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+mj-lt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6 (85.7)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+mj-lt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2.8 (1.1–NE)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j-lt"/>
                          <a:ea typeface="Roboto" pitchFamily="2" charset="0"/>
                          <a:cs typeface="Calibri" panose="020F0502020204030204" pitchFamily="34" charset="0"/>
                        </a:rPr>
                        <a:t>35.7 (5.2–69.9)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10572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647A9A5-5E57-F71D-B217-10AD14736AE8}"/>
              </a:ext>
            </a:extLst>
          </p:cNvPr>
          <p:cNvSpPr/>
          <p:nvPr/>
        </p:nvSpPr>
        <p:spPr>
          <a:xfrm>
            <a:off x="346734" y="2091411"/>
            <a:ext cx="304800" cy="1999488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4DB805-396A-06DB-9EB1-6AE52EA37536}"/>
              </a:ext>
            </a:extLst>
          </p:cNvPr>
          <p:cNvSpPr/>
          <p:nvPr/>
        </p:nvSpPr>
        <p:spPr>
          <a:xfrm>
            <a:off x="4792924" y="2195795"/>
            <a:ext cx="209683" cy="184182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8E240B-916F-1887-2955-E1A37804F363}"/>
              </a:ext>
            </a:extLst>
          </p:cNvPr>
          <p:cNvSpPr txBox="1"/>
          <p:nvPr/>
        </p:nvSpPr>
        <p:spPr>
          <a:xfrm rot="16200000">
            <a:off x="3718239" y="2804577"/>
            <a:ext cx="2372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dirty="0">
                <a:latin typeface="+mj-lt"/>
                <a:ea typeface="+mn-ea"/>
                <a:cs typeface="Times New Roman" panose="02020603050405020304" pitchFamily="18" charset="0"/>
              </a:rPr>
              <a:t>PFS (%)</a:t>
            </a:r>
            <a:endParaRPr lang="en-US" sz="700" i="0" u="none" strike="noStrike" kern="1200" baseline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F2397-F7F8-F98A-2B7C-CFB65408B127}"/>
              </a:ext>
            </a:extLst>
          </p:cNvPr>
          <p:cNvSpPr txBox="1"/>
          <p:nvPr/>
        </p:nvSpPr>
        <p:spPr>
          <a:xfrm rot="16200000">
            <a:off x="-646301" y="2804472"/>
            <a:ext cx="2372379" cy="2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dirty="0">
                <a:latin typeface="+mj-lt"/>
                <a:ea typeface="+mn-ea"/>
                <a:cs typeface="Times New Roman" panose="02020603050405020304" pitchFamily="18" charset="0"/>
              </a:rPr>
              <a:t>PFS (%)</a:t>
            </a:r>
            <a:endParaRPr lang="en-US" sz="700" i="0" u="none" strike="noStrike" kern="1200" baseline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F87386-1BAD-68A0-9D5D-D69555FAEC9F}"/>
              </a:ext>
            </a:extLst>
          </p:cNvPr>
          <p:cNvSpPr/>
          <p:nvPr/>
        </p:nvSpPr>
        <p:spPr>
          <a:xfrm>
            <a:off x="6632534" y="4235147"/>
            <a:ext cx="986995" cy="10910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3A4548-EEAA-F350-1754-D93D83E4838F}"/>
              </a:ext>
            </a:extLst>
          </p:cNvPr>
          <p:cNvSpPr/>
          <p:nvPr/>
        </p:nvSpPr>
        <p:spPr>
          <a:xfrm>
            <a:off x="2305722" y="4255094"/>
            <a:ext cx="986995" cy="10910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DEA5A2-7FAD-0ED3-5B61-0A695AEC4F74}"/>
              </a:ext>
            </a:extLst>
          </p:cNvPr>
          <p:cNvSpPr txBox="1"/>
          <p:nvPr/>
        </p:nvSpPr>
        <p:spPr>
          <a:xfrm>
            <a:off x="5188648" y="4179540"/>
            <a:ext cx="38005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+mj-lt"/>
                <a:ea typeface="+mn-ea"/>
                <a:cs typeface="Arial Narrow"/>
              </a:rPr>
              <a:t>Months from first dose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F64EFA-E9F1-146B-C019-FBF7630C1FEC}"/>
              </a:ext>
            </a:extLst>
          </p:cNvPr>
          <p:cNvSpPr/>
          <p:nvPr/>
        </p:nvSpPr>
        <p:spPr>
          <a:xfrm>
            <a:off x="441851" y="4268829"/>
            <a:ext cx="719732" cy="9201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4A5218-02AD-E343-A19F-91B54750DADB}"/>
              </a:ext>
            </a:extLst>
          </p:cNvPr>
          <p:cNvSpPr/>
          <p:nvPr/>
        </p:nvSpPr>
        <p:spPr>
          <a:xfrm>
            <a:off x="4755681" y="4255094"/>
            <a:ext cx="719732" cy="9201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75AB89-921F-2BFD-093F-17492BC4E768}"/>
              </a:ext>
            </a:extLst>
          </p:cNvPr>
          <p:cNvSpPr/>
          <p:nvPr/>
        </p:nvSpPr>
        <p:spPr>
          <a:xfrm>
            <a:off x="321705" y="4360843"/>
            <a:ext cx="546123" cy="9201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D8099C-D595-5661-EE06-2F7615E262BC}"/>
              </a:ext>
            </a:extLst>
          </p:cNvPr>
          <p:cNvSpPr/>
          <p:nvPr/>
        </p:nvSpPr>
        <p:spPr>
          <a:xfrm>
            <a:off x="4665103" y="4354348"/>
            <a:ext cx="546123" cy="9201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09929-60BD-A233-546D-3EF3584F0210}"/>
              </a:ext>
            </a:extLst>
          </p:cNvPr>
          <p:cNvSpPr txBox="1"/>
          <p:nvPr/>
        </p:nvSpPr>
        <p:spPr>
          <a:xfrm>
            <a:off x="226619" y="4306049"/>
            <a:ext cx="8155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+mj-lt"/>
                <a:ea typeface="+mn-ea"/>
                <a:cs typeface="Arial Narrow"/>
              </a:rPr>
              <a:t>Number at risk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7331F3-1AA9-E2D3-55B4-0305E91724B0}"/>
              </a:ext>
            </a:extLst>
          </p:cNvPr>
          <p:cNvSpPr txBox="1"/>
          <p:nvPr/>
        </p:nvSpPr>
        <p:spPr>
          <a:xfrm>
            <a:off x="4611423" y="4306049"/>
            <a:ext cx="8155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+mj-lt"/>
                <a:ea typeface="+mn-ea"/>
                <a:cs typeface="Arial Narrow"/>
              </a:rPr>
              <a:t>Number at risk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51843A-6A86-46E2-BFFB-1490D4F1B9F6}"/>
              </a:ext>
            </a:extLst>
          </p:cNvPr>
          <p:cNvSpPr/>
          <p:nvPr/>
        </p:nvSpPr>
        <p:spPr>
          <a:xfrm rot="5400000">
            <a:off x="2851071" y="2056521"/>
            <a:ext cx="160197" cy="42976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36B5A6-FA53-4B60-91A5-625FAB87E143}"/>
              </a:ext>
            </a:extLst>
          </p:cNvPr>
          <p:cNvSpPr txBox="1"/>
          <p:nvPr/>
        </p:nvSpPr>
        <p:spPr>
          <a:xfrm>
            <a:off x="799466" y="4076827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FC74EC-3F7B-4F2B-93D8-240590EC8346}"/>
              </a:ext>
            </a:extLst>
          </p:cNvPr>
          <p:cNvSpPr txBox="1"/>
          <p:nvPr/>
        </p:nvSpPr>
        <p:spPr>
          <a:xfrm>
            <a:off x="1407820" y="4076827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1AE86B-A12C-451E-B34F-FE9984B403F4}"/>
              </a:ext>
            </a:extLst>
          </p:cNvPr>
          <p:cNvSpPr txBox="1"/>
          <p:nvPr/>
        </p:nvSpPr>
        <p:spPr>
          <a:xfrm>
            <a:off x="1709808" y="4076827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DE67CC3-9CA0-4A25-8BB0-87C8BC355726}"/>
              </a:ext>
            </a:extLst>
          </p:cNvPr>
          <p:cNvSpPr txBox="1"/>
          <p:nvPr/>
        </p:nvSpPr>
        <p:spPr>
          <a:xfrm>
            <a:off x="2020762" y="4076827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B41AB2-DAC9-4786-B6D4-22E6F9F1D26C}"/>
              </a:ext>
            </a:extLst>
          </p:cNvPr>
          <p:cNvSpPr txBox="1"/>
          <p:nvPr/>
        </p:nvSpPr>
        <p:spPr>
          <a:xfrm>
            <a:off x="2327011" y="4076827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EC96C6-3495-495D-BAD3-1554D9AF376F}"/>
              </a:ext>
            </a:extLst>
          </p:cNvPr>
          <p:cNvSpPr txBox="1"/>
          <p:nvPr/>
        </p:nvSpPr>
        <p:spPr>
          <a:xfrm>
            <a:off x="2632603" y="4076827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ECDECD-2148-4924-938A-733D725D1A3F}"/>
              </a:ext>
            </a:extLst>
          </p:cNvPr>
          <p:cNvSpPr txBox="1"/>
          <p:nvPr/>
        </p:nvSpPr>
        <p:spPr>
          <a:xfrm>
            <a:off x="2934904" y="4076827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A9A7F04-1172-4F63-B75C-6B5A885F25FB}"/>
              </a:ext>
            </a:extLst>
          </p:cNvPr>
          <p:cNvSpPr/>
          <p:nvPr/>
        </p:nvSpPr>
        <p:spPr>
          <a:xfrm>
            <a:off x="646043" y="1551243"/>
            <a:ext cx="160197" cy="25603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9473E37-08ED-45C0-9265-D6327DBD2FC7}"/>
              </a:ext>
            </a:extLst>
          </p:cNvPr>
          <p:cNvSpPr txBox="1"/>
          <p:nvPr/>
        </p:nvSpPr>
        <p:spPr>
          <a:xfrm>
            <a:off x="585802" y="1682514"/>
            <a:ext cx="3097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E6687C-13A8-4C89-B362-BEBB89F2AD70}"/>
              </a:ext>
            </a:extLst>
          </p:cNvPr>
          <p:cNvSpPr txBox="1"/>
          <p:nvPr/>
        </p:nvSpPr>
        <p:spPr>
          <a:xfrm>
            <a:off x="627480" y="2138820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80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23F7BD-46A4-4099-8A47-BBC8513C73AC}"/>
              </a:ext>
            </a:extLst>
          </p:cNvPr>
          <p:cNvSpPr txBox="1"/>
          <p:nvPr/>
        </p:nvSpPr>
        <p:spPr>
          <a:xfrm>
            <a:off x="627480" y="2589110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60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4B8029-95A8-4855-9A01-4A29E4975DB7}"/>
              </a:ext>
            </a:extLst>
          </p:cNvPr>
          <p:cNvSpPr txBox="1"/>
          <p:nvPr/>
        </p:nvSpPr>
        <p:spPr>
          <a:xfrm>
            <a:off x="627480" y="3024859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40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1566B29-1E47-44FC-A8E8-A4A8BF19E6AE}"/>
              </a:ext>
            </a:extLst>
          </p:cNvPr>
          <p:cNvSpPr txBox="1"/>
          <p:nvPr/>
        </p:nvSpPr>
        <p:spPr>
          <a:xfrm>
            <a:off x="627480" y="3471173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20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88D0E8C-BCA7-418B-A12F-F3D0BC234752}"/>
              </a:ext>
            </a:extLst>
          </p:cNvPr>
          <p:cNvSpPr txBox="1"/>
          <p:nvPr/>
        </p:nvSpPr>
        <p:spPr>
          <a:xfrm>
            <a:off x="669158" y="3914105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AFD7E40-E372-436C-BC42-533226CE1A7A}"/>
              </a:ext>
            </a:extLst>
          </p:cNvPr>
          <p:cNvSpPr txBox="1"/>
          <p:nvPr/>
        </p:nvSpPr>
        <p:spPr>
          <a:xfrm>
            <a:off x="627479" y="1923309"/>
            <a:ext cx="2680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90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A88F1A9-F934-4BC0-996A-07A01DD235A7}"/>
              </a:ext>
            </a:extLst>
          </p:cNvPr>
          <p:cNvSpPr txBox="1"/>
          <p:nvPr/>
        </p:nvSpPr>
        <p:spPr>
          <a:xfrm>
            <a:off x="627480" y="2361022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70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5CACF0-1332-4A25-918F-3E0C39F4E709}"/>
              </a:ext>
            </a:extLst>
          </p:cNvPr>
          <p:cNvSpPr txBox="1"/>
          <p:nvPr/>
        </p:nvSpPr>
        <p:spPr>
          <a:xfrm>
            <a:off x="627480" y="2797952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50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310043-66DD-41D3-BF55-723C093C601B}"/>
              </a:ext>
            </a:extLst>
          </p:cNvPr>
          <p:cNvSpPr txBox="1"/>
          <p:nvPr/>
        </p:nvSpPr>
        <p:spPr>
          <a:xfrm>
            <a:off x="627480" y="3247039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30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4D72F3-1980-4119-AC1E-4EBEAC1D785C}"/>
              </a:ext>
            </a:extLst>
          </p:cNvPr>
          <p:cNvSpPr txBox="1"/>
          <p:nvPr/>
        </p:nvSpPr>
        <p:spPr>
          <a:xfrm>
            <a:off x="627480" y="3695307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0FD2D-45C8-2CFF-DFE5-0EAA331F54A1}"/>
              </a:ext>
            </a:extLst>
          </p:cNvPr>
          <p:cNvSpPr txBox="1"/>
          <p:nvPr/>
        </p:nvSpPr>
        <p:spPr>
          <a:xfrm>
            <a:off x="836440" y="4179540"/>
            <a:ext cx="38017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+mj-lt"/>
                <a:ea typeface="+mn-ea"/>
                <a:cs typeface="Arial Narrow"/>
              </a:rPr>
              <a:t>Months from first dose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FBC453A-99A5-4F86-9965-A1CC82038058}"/>
              </a:ext>
            </a:extLst>
          </p:cNvPr>
          <p:cNvSpPr txBox="1"/>
          <p:nvPr/>
        </p:nvSpPr>
        <p:spPr>
          <a:xfrm>
            <a:off x="3243100" y="4076827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EDBA529-1A7C-4CBE-A1D2-E23D79683E2E}"/>
              </a:ext>
            </a:extLst>
          </p:cNvPr>
          <p:cNvSpPr txBox="1"/>
          <p:nvPr/>
        </p:nvSpPr>
        <p:spPr>
          <a:xfrm>
            <a:off x="3547289" y="4076827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0300BE-6905-4E8F-88F5-727A9443DB6C}"/>
              </a:ext>
            </a:extLst>
          </p:cNvPr>
          <p:cNvSpPr txBox="1"/>
          <p:nvPr/>
        </p:nvSpPr>
        <p:spPr>
          <a:xfrm>
            <a:off x="3833645" y="4076827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72593BA-795C-42B6-B204-5EC71C9F7ACC}"/>
              </a:ext>
            </a:extLst>
          </p:cNvPr>
          <p:cNvSpPr txBox="1"/>
          <p:nvPr/>
        </p:nvSpPr>
        <p:spPr>
          <a:xfrm>
            <a:off x="4134266" y="4076827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8E73B55-17BD-40D0-A0B2-46E5DF38CA3E}"/>
              </a:ext>
            </a:extLst>
          </p:cNvPr>
          <p:cNvSpPr txBox="1"/>
          <p:nvPr/>
        </p:nvSpPr>
        <p:spPr>
          <a:xfrm>
            <a:off x="4439399" y="4076827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82BF232-A2D4-4E7A-84E7-157B1B1F8D86}"/>
              </a:ext>
            </a:extLst>
          </p:cNvPr>
          <p:cNvSpPr txBox="1"/>
          <p:nvPr/>
        </p:nvSpPr>
        <p:spPr>
          <a:xfrm>
            <a:off x="1104719" y="4076827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BC34231-86E4-4208-82EC-3AA67475347F}"/>
              </a:ext>
            </a:extLst>
          </p:cNvPr>
          <p:cNvSpPr/>
          <p:nvPr/>
        </p:nvSpPr>
        <p:spPr>
          <a:xfrm>
            <a:off x="4977004" y="1568077"/>
            <a:ext cx="160197" cy="25603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1B9635A-9C7E-41C0-8DDD-E772AD251D61}"/>
              </a:ext>
            </a:extLst>
          </p:cNvPr>
          <p:cNvSpPr txBox="1"/>
          <p:nvPr/>
        </p:nvSpPr>
        <p:spPr>
          <a:xfrm>
            <a:off x="4916763" y="1699348"/>
            <a:ext cx="3097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100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6EAC350-75C1-483D-82AA-0BF49AD85BD3}"/>
              </a:ext>
            </a:extLst>
          </p:cNvPr>
          <p:cNvSpPr txBox="1"/>
          <p:nvPr/>
        </p:nvSpPr>
        <p:spPr>
          <a:xfrm>
            <a:off x="4958441" y="2155654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80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9FE5F93-CD4F-431F-9C69-CCD153D02CE5}"/>
              </a:ext>
            </a:extLst>
          </p:cNvPr>
          <p:cNvSpPr txBox="1"/>
          <p:nvPr/>
        </p:nvSpPr>
        <p:spPr>
          <a:xfrm>
            <a:off x="4958441" y="2605944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60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8F82E2B-638C-4142-82DD-5BFFEC38D758}"/>
              </a:ext>
            </a:extLst>
          </p:cNvPr>
          <p:cNvSpPr txBox="1"/>
          <p:nvPr/>
        </p:nvSpPr>
        <p:spPr>
          <a:xfrm>
            <a:off x="4958441" y="3041693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40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694E2B9-87CA-4BD9-B4E7-A1FAE8D27EC8}"/>
              </a:ext>
            </a:extLst>
          </p:cNvPr>
          <p:cNvSpPr txBox="1"/>
          <p:nvPr/>
        </p:nvSpPr>
        <p:spPr>
          <a:xfrm>
            <a:off x="4958441" y="3488007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20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EE0238B-CDDD-4DE7-A5A0-B70AC8121217}"/>
              </a:ext>
            </a:extLst>
          </p:cNvPr>
          <p:cNvSpPr txBox="1"/>
          <p:nvPr/>
        </p:nvSpPr>
        <p:spPr>
          <a:xfrm>
            <a:off x="5000119" y="3930939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D8C64FE-52B7-48AC-8655-720272FDA926}"/>
              </a:ext>
            </a:extLst>
          </p:cNvPr>
          <p:cNvSpPr txBox="1"/>
          <p:nvPr/>
        </p:nvSpPr>
        <p:spPr>
          <a:xfrm>
            <a:off x="4958440" y="1940143"/>
            <a:ext cx="2680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90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CDE22CF-93C3-408F-947E-E8D502C090E9}"/>
              </a:ext>
            </a:extLst>
          </p:cNvPr>
          <p:cNvSpPr txBox="1"/>
          <p:nvPr/>
        </p:nvSpPr>
        <p:spPr>
          <a:xfrm>
            <a:off x="4958441" y="2377856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70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0B0015D-EF9A-432A-B370-45D182447BF6}"/>
              </a:ext>
            </a:extLst>
          </p:cNvPr>
          <p:cNvSpPr txBox="1"/>
          <p:nvPr/>
        </p:nvSpPr>
        <p:spPr>
          <a:xfrm>
            <a:off x="4958441" y="2814786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50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225766E-A70F-45A4-916F-C0F6EBC3E492}"/>
              </a:ext>
            </a:extLst>
          </p:cNvPr>
          <p:cNvSpPr txBox="1"/>
          <p:nvPr/>
        </p:nvSpPr>
        <p:spPr>
          <a:xfrm>
            <a:off x="4958441" y="3263873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30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A6ACD4D-1439-43DE-9FEC-F3202AF24932}"/>
              </a:ext>
            </a:extLst>
          </p:cNvPr>
          <p:cNvSpPr txBox="1"/>
          <p:nvPr/>
        </p:nvSpPr>
        <p:spPr>
          <a:xfrm>
            <a:off x="4958441" y="3712141"/>
            <a:ext cx="268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10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1C0E86B-CB9A-40CD-99BE-B27D84A06B2D}"/>
              </a:ext>
            </a:extLst>
          </p:cNvPr>
          <p:cNvSpPr/>
          <p:nvPr/>
        </p:nvSpPr>
        <p:spPr>
          <a:xfrm>
            <a:off x="6654382" y="4251848"/>
            <a:ext cx="986995" cy="10910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FBFCD7C-5CE0-4776-9417-A951DFABE41E}"/>
              </a:ext>
            </a:extLst>
          </p:cNvPr>
          <p:cNvSpPr/>
          <p:nvPr/>
        </p:nvSpPr>
        <p:spPr>
          <a:xfrm rot="5400000">
            <a:off x="7023713" y="2185691"/>
            <a:ext cx="160197" cy="40233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87FE36F-1CBF-4377-96E3-FBF83CC62450}"/>
              </a:ext>
            </a:extLst>
          </p:cNvPr>
          <p:cNvSpPr txBox="1"/>
          <p:nvPr/>
        </p:nvSpPr>
        <p:spPr>
          <a:xfrm>
            <a:off x="5141352" y="4072161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FA386C0-DAA0-4BB9-AE4D-836B5DC30B1C}"/>
              </a:ext>
            </a:extLst>
          </p:cNvPr>
          <p:cNvSpPr txBox="1"/>
          <p:nvPr/>
        </p:nvSpPr>
        <p:spPr>
          <a:xfrm>
            <a:off x="6187493" y="4072161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1FF5EE0-CC48-44F6-BAC4-F3B1C29546A6}"/>
              </a:ext>
            </a:extLst>
          </p:cNvPr>
          <p:cNvSpPr txBox="1"/>
          <p:nvPr/>
        </p:nvSpPr>
        <p:spPr>
          <a:xfrm>
            <a:off x="6708760" y="4072161"/>
            <a:ext cx="2263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9463716-3225-405E-8558-A0997576A9E4}"/>
              </a:ext>
            </a:extLst>
          </p:cNvPr>
          <p:cNvSpPr txBox="1"/>
          <p:nvPr/>
        </p:nvSpPr>
        <p:spPr>
          <a:xfrm>
            <a:off x="7232761" y="4072161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8A51830-B846-4B47-BE06-4702744377A9}"/>
              </a:ext>
            </a:extLst>
          </p:cNvPr>
          <p:cNvSpPr txBox="1"/>
          <p:nvPr/>
        </p:nvSpPr>
        <p:spPr>
          <a:xfrm>
            <a:off x="7757415" y="4072161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7F0E019-B927-48E3-9353-3E57D6744BBA}"/>
              </a:ext>
            </a:extLst>
          </p:cNvPr>
          <p:cNvSpPr txBox="1"/>
          <p:nvPr/>
        </p:nvSpPr>
        <p:spPr>
          <a:xfrm>
            <a:off x="8280904" y="4072161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6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28D98DD-EC4F-40C7-8C6C-F3E6DB9458CA}"/>
              </a:ext>
            </a:extLst>
          </p:cNvPr>
          <p:cNvSpPr/>
          <p:nvPr/>
        </p:nvSpPr>
        <p:spPr>
          <a:xfrm rot="5400000">
            <a:off x="2621392" y="2583682"/>
            <a:ext cx="160197" cy="36576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32AD730-5E4D-4A2E-8BB0-317B431F6CA0}"/>
              </a:ext>
            </a:extLst>
          </p:cNvPr>
          <p:cNvSpPr txBox="1"/>
          <p:nvPr/>
        </p:nvSpPr>
        <p:spPr>
          <a:xfrm>
            <a:off x="8806723" y="4072161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7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BAD322D-C6CB-4EB4-873F-FB8FB278584F}"/>
              </a:ext>
            </a:extLst>
          </p:cNvPr>
          <p:cNvSpPr txBox="1"/>
          <p:nvPr/>
        </p:nvSpPr>
        <p:spPr>
          <a:xfrm>
            <a:off x="5185100" y="4176294"/>
            <a:ext cx="38017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+mj-lt"/>
                <a:ea typeface="+mn-ea"/>
                <a:cs typeface="Arial Narrow"/>
              </a:rPr>
              <a:t>Months from first dose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E5560D3-EF83-4163-BEFA-2743D26F453E}"/>
              </a:ext>
            </a:extLst>
          </p:cNvPr>
          <p:cNvSpPr txBox="1"/>
          <p:nvPr/>
        </p:nvSpPr>
        <p:spPr>
          <a:xfrm>
            <a:off x="5662742" y="4072161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038CFD7-563B-4AD9-BEAF-17F7503D3C82}"/>
              </a:ext>
            </a:extLst>
          </p:cNvPr>
          <p:cNvSpPr txBox="1"/>
          <p:nvPr/>
        </p:nvSpPr>
        <p:spPr>
          <a:xfrm>
            <a:off x="800705" y="4306049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8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40C9BD4-182B-46B0-83F4-1A820931A11D}"/>
              </a:ext>
            </a:extLst>
          </p:cNvPr>
          <p:cNvSpPr txBox="1"/>
          <p:nvPr/>
        </p:nvSpPr>
        <p:spPr>
          <a:xfrm>
            <a:off x="1409059" y="4306049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BE2633E-9522-45CB-B004-7CD2504EEB17}"/>
              </a:ext>
            </a:extLst>
          </p:cNvPr>
          <p:cNvSpPr txBox="1"/>
          <p:nvPr/>
        </p:nvSpPr>
        <p:spPr>
          <a:xfrm>
            <a:off x="1711047" y="4306049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951CF3C-1738-4A9E-9942-CD026C6C9049}"/>
              </a:ext>
            </a:extLst>
          </p:cNvPr>
          <p:cNvSpPr txBox="1"/>
          <p:nvPr/>
        </p:nvSpPr>
        <p:spPr>
          <a:xfrm>
            <a:off x="2022001" y="4306049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4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6C3D0A0-597B-4A66-8F11-E3ACD86FD870}"/>
              </a:ext>
            </a:extLst>
          </p:cNvPr>
          <p:cNvSpPr txBox="1"/>
          <p:nvPr/>
        </p:nvSpPr>
        <p:spPr>
          <a:xfrm>
            <a:off x="2328250" y="4306049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AAC5548-53D1-4115-842D-764F75585B06}"/>
              </a:ext>
            </a:extLst>
          </p:cNvPr>
          <p:cNvSpPr txBox="1"/>
          <p:nvPr/>
        </p:nvSpPr>
        <p:spPr>
          <a:xfrm>
            <a:off x="2633842" y="4306049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4DBBE8F-9E45-484C-A052-F6918DBD6EDF}"/>
              </a:ext>
            </a:extLst>
          </p:cNvPr>
          <p:cNvSpPr txBox="1"/>
          <p:nvPr/>
        </p:nvSpPr>
        <p:spPr>
          <a:xfrm>
            <a:off x="2936143" y="4306049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0869575-030A-4076-A36A-90AD1FA9E3FD}"/>
              </a:ext>
            </a:extLst>
          </p:cNvPr>
          <p:cNvSpPr txBox="1"/>
          <p:nvPr/>
        </p:nvSpPr>
        <p:spPr>
          <a:xfrm>
            <a:off x="3244339" y="4306049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C6604A0-D199-4DFD-9390-CD7080C74216}"/>
              </a:ext>
            </a:extLst>
          </p:cNvPr>
          <p:cNvSpPr txBox="1"/>
          <p:nvPr/>
        </p:nvSpPr>
        <p:spPr>
          <a:xfrm>
            <a:off x="3548528" y="4306049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45362F4-0007-41A3-8F4C-3E60CEA84740}"/>
              </a:ext>
            </a:extLst>
          </p:cNvPr>
          <p:cNvSpPr txBox="1"/>
          <p:nvPr/>
        </p:nvSpPr>
        <p:spPr>
          <a:xfrm>
            <a:off x="3855723" y="4306049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A201F91-E35A-44E0-A500-5DEC6BF9952C}"/>
              </a:ext>
            </a:extLst>
          </p:cNvPr>
          <p:cNvSpPr txBox="1"/>
          <p:nvPr/>
        </p:nvSpPr>
        <p:spPr>
          <a:xfrm>
            <a:off x="1105958" y="4306049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7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78E4190-004C-4E99-8ADF-20370FD0A94D}"/>
              </a:ext>
            </a:extLst>
          </p:cNvPr>
          <p:cNvSpPr/>
          <p:nvPr/>
        </p:nvSpPr>
        <p:spPr>
          <a:xfrm rot="5400000">
            <a:off x="6999191" y="2518535"/>
            <a:ext cx="160197" cy="37490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53586F6-14D9-4F06-98B6-7AC37C8AEE84}"/>
              </a:ext>
            </a:extLst>
          </p:cNvPr>
          <p:cNvSpPr txBox="1"/>
          <p:nvPr/>
        </p:nvSpPr>
        <p:spPr>
          <a:xfrm>
            <a:off x="5146314" y="4306049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7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CCFF90C-68FE-4BDE-A893-4F15F62F0BF8}"/>
              </a:ext>
            </a:extLst>
          </p:cNvPr>
          <p:cNvSpPr txBox="1"/>
          <p:nvPr/>
        </p:nvSpPr>
        <p:spPr>
          <a:xfrm>
            <a:off x="6192455" y="4306049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4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C0493AB-BE9B-4706-9B11-C8C4B5FA7D45}"/>
              </a:ext>
            </a:extLst>
          </p:cNvPr>
          <p:cNvSpPr txBox="1"/>
          <p:nvPr/>
        </p:nvSpPr>
        <p:spPr>
          <a:xfrm>
            <a:off x="6713722" y="4306049"/>
            <a:ext cx="2263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C726A1D-1996-4FA5-A8CA-2717C540ABAC}"/>
              </a:ext>
            </a:extLst>
          </p:cNvPr>
          <p:cNvSpPr txBox="1"/>
          <p:nvPr/>
        </p:nvSpPr>
        <p:spPr>
          <a:xfrm>
            <a:off x="7237723" y="4306049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dirty="0">
                <a:latin typeface="Arial Narrow"/>
                <a:ea typeface="+mn-ea"/>
                <a:cs typeface="Arial Narrow"/>
              </a:rPr>
              <a:t>2</a:t>
            </a:r>
            <a:endParaRPr lang="en-US" sz="700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5F66222-F5C9-41A0-95C1-290CE63331F1}"/>
              </a:ext>
            </a:extLst>
          </p:cNvPr>
          <p:cNvSpPr txBox="1"/>
          <p:nvPr/>
        </p:nvSpPr>
        <p:spPr>
          <a:xfrm>
            <a:off x="7762377" y="4306049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251D983-9D04-4534-A0DB-31C98DF0FC72}"/>
              </a:ext>
            </a:extLst>
          </p:cNvPr>
          <p:cNvSpPr txBox="1"/>
          <p:nvPr/>
        </p:nvSpPr>
        <p:spPr>
          <a:xfrm>
            <a:off x="5667704" y="4306049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2062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53B3F6-1192-47B0-8A41-4028107FB5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Safety summary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384579-FE01-42D4-A6E0-500FD7733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Broadly well tolerated; most events low-grade and reversible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A28464-EC13-4106-98B3-DA5170595B69}"/>
              </a:ext>
            </a:extLst>
          </p:cNvPr>
          <p:cNvSpPr txBox="1"/>
          <p:nvPr/>
        </p:nvSpPr>
        <p:spPr>
          <a:xfrm>
            <a:off x="346734" y="4901976"/>
            <a:ext cx="4421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Data cutoff date: November 27, 2023.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Abbreviations: AST, aspartate aminotransferase; CTCAE, Common Terminology Criteria for Adverse Events; TEAE, treatment-emergent adverse event.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E6568CF-6D93-4234-86A4-F68DD4ABA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120378"/>
              </p:ext>
            </p:extLst>
          </p:nvPr>
        </p:nvGraphicFramePr>
        <p:xfrm>
          <a:off x="4840405" y="3493898"/>
          <a:ext cx="4070765" cy="1233107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356921">
                  <a:extLst>
                    <a:ext uri="{9D8B030D-6E8A-4147-A177-3AD203B41FA5}">
                      <a16:colId xmlns:a16="http://schemas.microsoft.com/office/drawing/2014/main" val="1312782816"/>
                    </a:ext>
                  </a:extLst>
                </a:gridCol>
                <a:gridCol w="678461">
                  <a:extLst>
                    <a:ext uri="{9D8B030D-6E8A-4147-A177-3AD203B41FA5}">
                      <a16:colId xmlns:a16="http://schemas.microsoft.com/office/drawing/2014/main" val="2658482683"/>
                    </a:ext>
                  </a:extLst>
                </a:gridCol>
                <a:gridCol w="678461">
                  <a:extLst>
                    <a:ext uri="{9D8B030D-6E8A-4147-A177-3AD203B41FA5}">
                      <a16:colId xmlns:a16="http://schemas.microsoft.com/office/drawing/2014/main" val="2202954719"/>
                    </a:ext>
                  </a:extLst>
                </a:gridCol>
                <a:gridCol w="678461">
                  <a:extLst>
                    <a:ext uri="{9D8B030D-6E8A-4147-A177-3AD203B41FA5}">
                      <a16:colId xmlns:a16="http://schemas.microsoft.com/office/drawing/2014/main" val="2978866607"/>
                    </a:ext>
                  </a:extLst>
                </a:gridCol>
                <a:gridCol w="678461">
                  <a:extLst>
                    <a:ext uri="{9D8B030D-6E8A-4147-A177-3AD203B41FA5}">
                      <a16:colId xmlns:a16="http://schemas.microsoft.com/office/drawing/2014/main" val="3690716355"/>
                    </a:ext>
                  </a:extLst>
                </a:gridCol>
              </a:tblGrid>
              <a:tr h="275802">
                <a:tc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 Narrow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Characteristic, n (%)</a:t>
                      </a:r>
                      <a:r>
                        <a:rPr 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8288" marR="18288" marT="18288" marB="18288"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20295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BA3011 monotherapy</a:t>
                      </a:r>
                      <a:br>
                        <a:rPr 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(n=87) </a:t>
                      </a:r>
                    </a:p>
                  </a:txBody>
                  <a:tcPr marL="18288" marR="18288" marT="18288" marB="18288"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D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BA3011 + nivolumab</a:t>
                      </a:r>
                      <a:br>
                        <a:rPr lang="en-US" sz="900" b="1" kern="1200" dirty="0">
                          <a:solidFill>
                            <a:schemeClr val="bg1"/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(n=26) </a:t>
                      </a:r>
                    </a:p>
                  </a:txBody>
                  <a:tcPr marL="18288" marR="18288" marT="18288" marB="18288"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4F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03613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342991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endParaRPr lang="en-US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All grades</a:t>
                      </a:r>
                    </a:p>
                  </a:txBody>
                  <a:tcPr marL="18288" marR="18288" marT="18288" marB="18288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Grades 3–4</a:t>
                      </a:r>
                    </a:p>
                  </a:txBody>
                  <a:tcPr marL="18288" marR="18288" marT="18288" marB="18288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All grades</a:t>
                      </a:r>
                    </a:p>
                  </a:txBody>
                  <a:tcPr marL="18288" marR="18288" marT="18288" marB="18288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Grades 3</a:t>
                      </a:r>
                      <a:r>
                        <a:rPr 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8288" marR="18288" marT="18288" marB="18288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795A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164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l" defTabSz="342991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Peripheral neuropathy</a:t>
                      </a:r>
                    </a:p>
                  </a:txBody>
                  <a:tcPr marL="18288" marR="18288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27 (31.0)</a:t>
                      </a:r>
                    </a:p>
                  </a:txBody>
                  <a:tcPr marL="12700" marR="127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7 (26.9)</a:t>
                      </a:r>
                    </a:p>
                  </a:txBody>
                  <a:tcPr marL="12700" marR="127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943823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Neutropenia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18 (20.7)</a:t>
                      </a:r>
                    </a:p>
                  </a:txBody>
                  <a:tcPr marL="12700" marR="12700" marT="0" marB="0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14 (16.1)</a:t>
                      </a:r>
                    </a:p>
                  </a:txBody>
                  <a:tcPr marL="12700" marR="12700" marT="0" marB="0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5 (19.2)</a:t>
                      </a:r>
                    </a:p>
                  </a:txBody>
                  <a:tcPr marL="12700" marR="12700" marT="0" marB="0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4 (15.4)</a:t>
                      </a:r>
                    </a:p>
                  </a:txBody>
                  <a:tcPr marL="12700" marR="12700" marT="0" marB="0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18013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342991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Abnormal liver function tests</a:t>
                      </a:r>
                    </a:p>
                  </a:txBody>
                  <a:tcPr marL="18288" marR="18288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14 (16.1)</a:t>
                      </a:r>
                    </a:p>
                  </a:txBody>
                  <a:tcPr marL="12700" marR="127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3 (3.4)</a:t>
                      </a:r>
                    </a:p>
                  </a:txBody>
                  <a:tcPr marL="12700" marR="127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3 (11.5)</a:t>
                      </a:r>
                    </a:p>
                  </a:txBody>
                  <a:tcPr marL="12700" marR="127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1 (3.8)</a:t>
                      </a:r>
                    </a:p>
                  </a:txBody>
                  <a:tcPr marL="12700" marR="127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8074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l" defTabSz="342991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Hyperglycemia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3 (3.4)</a:t>
                      </a:r>
                    </a:p>
                  </a:txBody>
                  <a:tcPr marL="4763" marR="4763" marT="4763" marB="0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1 (1.1)</a:t>
                      </a:r>
                    </a:p>
                  </a:txBody>
                  <a:tcPr marL="4763" marR="4763" marT="4763" marB="0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1 (3.8)</a:t>
                      </a:r>
                    </a:p>
                  </a:txBody>
                  <a:tcPr marL="12700" marR="12700" marT="0" marB="0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15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0" marB="0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551504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100B979F-A4DA-434A-A0CB-8370706B82F1}"/>
              </a:ext>
            </a:extLst>
          </p:cNvPr>
          <p:cNvSpPr txBox="1">
            <a:spLocks/>
          </p:cNvSpPr>
          <p:nvPr/>
        </p:nvSpPr>
        <p:spPr>
          <a:xfrm>
            <a:off x="4779436" y="3140605"/>
            <a:ext cx="3860839" cy="430814"/>
          </a:xfrm>
          <a:prstGeom prst="rect">
            <a:avLst/>
          </a:prstGeom>
        </p:spPr>
        <p:txBody>
          <a:bodyPr vert="horz" lIns="82030" tIns="41015" rIns="82030" bIns="41015" rtlCol="0" anchor="ctr">
            <a:normAutofit/>
          </a:bodyPr>
          <a:lstStyle>
            <a:lvl1pPr algn="l" defTabSz="820295" rtl="0" eaLnBrk="1" latinLnBrk="0" hangingPunct="1">
              <a:spcBef>
                <a:spcPct val="0"/>
              </a:spcBef>
              <a:buNone/>
              <a:defRPr sz="2000" b="0" kern="1200">
                <a:solidFill>
                  <a:srgbClr val="393A3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Related TEAEs of Special Interest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591F33F-C087-4C5A-8C6A-ACE070F6C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136961"/>
              </p:ext>
            </p:extLst>
          </p:nvPr>
        </p:nvGraphicFramePr>
        <p:xfrm>
          <a:off x="4835344" y="1663321"/>
          <a:ext cx="4070765" cy="1361123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866685">
                  <a:extLst>
                    <a:ext uri="{9D8B030D-6E8A-4147-A177-3AD203B41FA5}">
                      <a16:colId xmlns:a16="http://schemas.microsoft.com/office/drawing/2014/main" val="1312782816"/>
                    </a:ext>
                  </a:extLst>
                </a:gridCol>
                <a:gridCol w="1102040">
                  <a:extLst>
                    <a:ext uri="{9D8B030D-6E8A-4147-A177-3AD203B41FA5}">
                      <a16:colId xmlns:a16="http://schemas.microsoft.com/office/drawing/2014/main" val="2658482683"/>
                    </a:ext>
                  </a:extLst>
                </a:gridCol>
                <a:gridCol w="1102040">
                  <a:extLst>
                    <a:ext uri="{9D8B030D-6E8A-4147-A177-3AD203B41FA5}">
                      <a16:colId xmlns:a16="http://schemas.microsoft.com/office/drawing/2014/main" val="2978866607"/>
                    </a:ext>
                  </a:extLst>
                </a:gridCol>
              </a:tblGrid>
              <a:tr h="275802">
                <a:tc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  Characteristic, n (%)</a:t>
                      </a:r>
                    </a:p>
                  </a:txBody>
                  <a:tcPr marL="18288" marR="18288" marT="18288" marB="18288"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295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BA3011 monotherapy</a:t>
                      </a:r>
                      <a:br>
                        <a:rPr 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(n=87) </a:t>
                      </a:r>
                    </a:p>
                  </a:txBody>
                  <a:tcPr marL="18288" marR="18288" marT="18288" marB="18288"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BA3011 + nivolumab</a:t>
                      </a:r>
                      <a:br>
                        <a:rPr lang="en-US" sz="900" b="1" kern="1200" dirty="0">
                          <a:solidFill>
                            <a:schemeClr val="bg1"/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(n=26) </a:t>
                      </a:r>
                    </a:p>
                  </a:txBody>
                  <a:tcPr marL="18288" marR="18288" marT="18288" marB="18288"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4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36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1913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Any TE</a:t>
                      </a:r>
                      <a:r>
                        <a:rPr lang="en-US" sz="9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AE</a:t>
                      </a:r>
                      <a:endParaRPr lang="en-US" sz="9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8288" marR="18288" marT="18288" marB="18288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85 (97.7)</a:t>
                      </a:r>
                    </a:p>
                  </a:txBody>
                  <a:tcPr marL="18288" marR="18288" marT="18288" marB="18288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24 (92.3)</a:t>
                      </a:r>
                    </a:p>
                  </a:txBody>
                  <a:tcPr marL="18288" marR="18288" marT="18288" marB="18288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795A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164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1913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Related TEAEs with CTCAE grade 3 or 4</a:t>
                      </a:r>
                      <a:r>
                        <a:rPr lang="en-US" sz="9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18288" marR="18288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26 (29.9)</a:t>
                      </a:r>
                    </a:p>
                  </a:txBody>
                  <a:tcPr marL="18288" marR="18288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 (42.3)</a:t>
                      </a:r>
                    </a:p>
                  </a:txBody>
                  <a:tcPr marL="18288" marR="18288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9438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1913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Related serious TEAEs</a:t>
                      </a:r>
                      <a:r>
                        <a:rPr lang="en-US" sz="9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9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 (4.6)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 (23.1)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934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1913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Related TEAEs leading to death</a:t>
                      </a:r>
                      <a:r>
                        <a:rPr lang="en-US" sz="9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9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8288" marR="18288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288" marR="18288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8288" marR="18288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6432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1913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Related TEAEs leading to treatment discontinuation</a:t>
                      </a:r>
                      <a:r>
                        <a:rPr lang="en-US" sz="9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9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 (8.0)</a:t>
                      </a:r>
                      <a:endParaRPr lang="en-US" sz="9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 (3.8)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18013"/>
                  </a:ext>
                </a:extLst>
              </a:tr>
            </a:tbl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9047FD52-0343-4402-AD89-013E79FDFDDA}"/>
              </a:ext>
            </a:extLst>
          </p:cNvPr>
          <p:cNvSpPr txBox="1">
            <a:spLocks/>
          </p:cNvSpPr>
          <p:nvPr/>
        </p:nvSpPr>
        <p:spPr>
          <a:xfrm>
            <a:off x="4774375" y="1310028"/>
            <a:ext cx="3682314" cy="430814"/>
          </a:xfrm>
          <a:prstGeom prst="rect">
            <a:avLst/>
          </a:prstGeom>
        </p:spPr>
        <p:txBody>
          <a:bodyPr vert="horz" lIns="82030" tIns="41015" rIns="82030" bIns="41015" rtlCol="0" anchor="ctr">
            <a:normAutofit/>
          </a:bodyPr>
          <a:lstStyle>
            <a:lvl1pPr algn="l" defTabSz="820295" rtl="0" eaLnBrk="1" latinLnBrk="0" hangingPunct="1">
              <a:spcBef>
                <a:spcPct val="0"/>
              </a:spcBef>
              <a:buNone/>
              <a:defRPr sz="2000" b="0" kern="1200">
                <a:solidFill>
                  <a:srgbClr val="393A3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Summary of TEAEs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9061FC-1441-4E8E-AA9E-DD77873CCA63}"/>
              </a:ext>
            </a:extLst>
          </p:cNvPr>
          <p:cNvSpPr/>
          <p:nvPr/>
        </p:nvSpPr>
        <p:spPr>
          <a:xfrm>
            <a:off x="4873229" y="3044788"/>
            <a:ext cx="4032880" cy="79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*As assessed by the investigator. Missing responses were counted as related.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CE31408-9A88-42C4-9107-96C3F569F8FF}"/>
              </a:ext>
            </a:extLst>
          </p:cNvPr>
          <p:cNvSpPr txBox="1">
            <a:spLocks/>
          </p:cNvSpPr>
          <p:nvPr/>
        </p:nvSpPr>
        <p:spPr>
          <a:xfrm>
            <a:off x="346734" y="1310028"/>
            <a:ext cx="3682314" cy="430814"/>
          </a:xfrm>
          <a:prstGeom prst="rect">
            <a:avLst/>
          </a:prstGeom>
        </p:spPr>
        <p:txBody>
          <a:bodyPr vert="horz" lIns="82030" tIns="41015" rIns="82030" bIns="41015" rtlCol="0" anchor="ctr">
            <a:normAutofit/>
          </a:bodyPr>
          <a:lstStyle>
            <a:lvl1pPr algn="l" defTabSz="820295" rtl="0" eaLnBrk="1" latinLnBrk="0" hangingPunct="1">
              <a:spcBef>
                <a:spcPct val="0"/>
              </a:spcBef>
              <a:buNone/>
              <a:defRPr sz="2000" b="0" kern="1200">
                <a:solidFill>
                  <a:srgbClr val="393A3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Most frequent TEAEs (≥15% of patients)</a:t>
            </a:r>
          </a:p>
        </p:txBody>
      </p:sp>
      <p:pic>
        <p:nvPicPr>
          <p:cNvPr id="23" name="Picture 22" descr="A screenshot of a graph&#10;&#10;Description automatically generated">
            <a:extLst>
              <a:ext uri="{FF2B5EF4-FFF2-40B4-BE49-F238E27FC236}">
                <a16:creationId xmlns:a16="http://schemas.microsoft.com/office/drawing/2014/main" id="{0475F756-A416-4CA5-ADC3-AD3253536B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25" t="9724"/>
          <a:stretch/>
        </p:blipFill>
        <p:spPr>
          <a:xfrm>
            <a:off x="342900" y="1663321"/>
            <a:ext cx="4269835" cy="3069655"/>
          </a:xfrm>
          <a:prstGeom prst="rect">
            <a:avLst/>
          </a:prstGeom>
          <a:ln>
            <a:solidFill>
              <a:schemeClr val="accent5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5394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444F2C-013E-48CC-A68D-882B314CA4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1336" y="1238249"/>
            <a:ext cx="7526030" cy="2999213"/>
          </a:xfrm>
          <a:prstGeom prst="roundRect">
            <a:avLst>
              <a:gd name="adj" fmla="val 10549"/>
            </a:avLst>
          </a:prstGeom>
          <a:solidFill>
            <a:srgbClr val="C24F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Every-other-week delivery of an AXL-targeted ADC, </a:t>
            </a:r>
            <a:r>
              <a:rPr lang="en-US" dirty="0" err="1">
                <a:solidFill>
                  <a:schemeClr val="bg1"/>
                </a:solidFill>
              </a:rPr>
              <a:t>mecbotamab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vedotin</a:t>
            </a:r>
            <a:r>
              <a:rPr lang="en-US" dirty="0">
                <a:solidFill>
                  <a:schemeClr val="bg1"/>
                </a:solidFill>
              </a:rPr>
              <a:t>, attained disease control in 43% of patients with treatment-refractory sarcomas </a:t>
            </a:r>
          </a:p>
          <a:p>
            <a:pPr marL="285750" indent="-285750"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Treatment responses were observed among patients with osteosarcoma (2 PRs; week 12 PFS rate = 45.5%) and undifferentiated pleomorphic sarcoma (UPS; reported previously)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</a:p>
          <a:p>
            <a:pPr marL="285750" indent="-285750"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endParaRPr lang="en-US" sz="700" baseline="30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Toxicity was manageable and few high-grade related TEAEs were observed</a:t>
            </a:r>
          </a:p>
          <a:p>
            <a:pPr marL="685800" lvl="1"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Very few related TEAEs led to treatment discontinuation</a:t>
            </a:r>
          </a:p>
          <a:p>
            <a:pPr marL="685800" lvl="1"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Data observed thus far justifies further evaluation of </a:t>
            </a:r>
            <a:r>
              <a:rPr lang="en-US" dirty="0" err="1">
                <a:solidFill>
                  <a:schemeClr val="bg1"/>
                </a:solidFill>
              </a:rPr>
              <a:t>mecbotamab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vedotin</a:t>
            </a:r>
            <a:r>
              <a:rPr lang="en-US" dirty="0">
                <a:solidFill>
                  <a:schemeClr val="bg1"/>
                </a:solidFill>
              </a:rPr>
              <a:t>, particularly among patients with osteosarcoma and UPS; a Phase 2 registrational study is ongoing (NCT03425279)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F7F672-25E7-4BC1-AE3A-0394379515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526A7-BB8C-4F05-948C-A5F264DDB221}"/>
              </a:ext>
            </a:extLst>
          </p:cNvPr>
          <p:cNvSpPr txBox="1"/>
          <p:nvPr/>
        </p:nvSpPr>
        <p:spPr>
          <a:xfrm>
            <a:off x="346734" y="4900436"/>
            <a:ext cx="4174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1. </a:t>
            </a:r>
            <a:r>
              <a:rPr lang="en-US" sz="600" i="0" u="none" strike="noStrike" kern="120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Wilky</a:t>
            </a: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B, </a:t>
            </a:r>
            <a:r>
              <a:rPr lang="en-US" sz="600" i="0" u="none" strike="noStrike" kern="120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Druta</a:t>
            </a: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M, </a:t>
            </a:r>
            <a:r>
              <a:rPr lang="en-US" sz="600" i="0" u="none" strike="noStrike" kern="120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Ahnert</a:t>
            </a: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JR, 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et al. Poster p</a:t>
            </a: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resented at: Connective Tissue Oncology Society Annual Meeting; November 10-13, 2021.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Abbreviations: ADC, antibody-drug conjugate; PFS, progression-free survival; PR, partial response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; TEAE, treatment-emergent adverse event.</a:t>
            </a:r>
            <a:endParaRPr lang="en-US" sz="600" i="0" u="none" strike="noStrike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40854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AF3D-1758-58FA-2E7D-6EFD6ABAD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2121750"/>
            <a:ext cx="8424000" cy="900000"/>
          </a:xfrm>
        </p:spPr>
        <p:txBody>
          <a:bodyPr/>
          <a:lstStyle/>
          <a:p>
            <a:pPr algn="ctr"/>
            <a:r>
              <a:rPr lang="en-US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12356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6A420B-FC3A-4497-A818-4F1993911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SARCOMAs REMAIN difficult to treat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244F2F5-8594-4FB6-B47E-DE5EDBBDFE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Limited improvements in overall survival over time for bone and soft tissue sarcomas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731C4-FD26-FA17-D6ED-CE8DF9959B5B}"/>
              </a:ext>
            </a:extLst>
          </p:cNvPr>
          <p:cNvSpPr txBox="1"/>
          <p:nvPr/>
        </p:nvSpPr>
        <p:spPr>
          <a:xfrm>
            <a:off x="346734" y="4901976"/>
            <a:ext cx="8409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i="0" u="none" strike="noStrike" kern="1200" baseline="0" dirty="0">
                <a:latin typeface="Arial Narrow"/>
                <a:ea typeface="+mn-ea"/>
                <a:cs typeface="Arial Narrow"/>
              </a:rPr>
              <a:t>1. Stricker E, Reed DR, </a:t>
            </a:r>
            <a:r>
              <a:rPr lang="en-US" sz="600" i="0" u="none" strike="noStrike" kern="1200" baseline="0" dirty="0" err="1">
                <a:latin typeface="Arial Narrow"/>
                <a:ea typeface="+mn-ea"/>
                <a:cs typeface="Arial Narrow"/>
              </a:rPr>
              <a:t>Schabath</a:t>
            </a:r>
            <a:r>
              <a:rPr lang="en-US" sz="600" i="0" u="none" strike="noStrike" kern="1200" baseline="0" dirty="0">
                <a:latin typeface="Arial Narrow"/>
                <a:ea typeface="+mn-ea"/>
                <a:cs typeface="Arial Narrow"/>
              </a:rPr>
              <a:t> MB, </a:t>
            </a:r>
            <a:r>
              <a:rPr lang="en-US" sz="600" i="0" u="none" strike="noStrike" kern="1200" baseline="0" dirty="0" err="1">
                <a:latin typeface="Arial Narrow"/>
                <a:ea typeface="+mn-ea"/>
                <a:cs typeface="Arial Narrow"/>
              </a:rPr>
              <a:t>Sok</a:t>
            </a:r>
            <a:r>
              <a:rPr lang="en-US" sz="600" i="0" u="none" strike="noStrike" kern="1200" baseline="0" dirty="0">
                <a:latin typeface="Arial Narrow"/>
                <a:ea typeface="+mn-ea"/>
                <a:cs typeface="Arial Narrow"/>
              </a:rPr>
              <a:t> P, </a:t>
            </a:r>
            <a:r>
              <a:rPr lang="en-US" sz="600" i="0" u="none" strike="noStrike" kern="1200" baseline="0" dirty="0" err="1">
                <a:latin typeface="Arial Narrow"/>
                <a:ea typeface="+mn-ea"/>
                <a:cs typeface="Arial Narrow"/>
              </a:rPr>
              <a:t>Scheurer</a:t>
            </a:r>
            <a:r>
              <a:rPr lang="en-US" sz="600" i="0" u="none" strike="noStrike" kern="1200" baseline="0" dirty="0">
                <a:latin typeface="Arial Narrow"/>
                <a:ea typeface="+mn-ea"/>
                <a:cs typeface="Arial Narrow"/>
              </a:rPr>
              <a:t> ME, </a:t>
            </a:r>
            <a:r>
              <a:rPr lang="en-US" sz="600" i="0" u="none" strike="noStrike" kern="1200" baseline="0" dirty="0" err="1">
                <a:latin typeface="Arial Narrow"/>
                <a:ea typeface="+mn-ea"/>
                <a:cs typeface="Arial Narrow"/>
              </a:rPr>
              <a:t>Lupo</a:t>
            </a:r>
            <a:r>
              <a:rPr lang="en-US" sz="600" i="0" u="none" strike="noStrike" kern="1200" baseline="0" dirty="0">
                <a:latin typeface="Arial Narrow"/>
                <a:ea typeface="+mn-ea"/>
                <a:cs typeface="Arial Narrow"/>
              </a:rPr>
              <a:t> PJ.</a:t>
            </a:r>
            <a:r>
              <a:rPr lang="en-US" sz="600" i="1" u="none" strike="noStrike" kern="1200" baseline="0" dirty="0">
                <a:latin typeface="Arial Narrow"/>
                <a:ea typeface="+mn-ea"/>
                <a:cs typeface="Arial Narrow"/>
              </a:rPr>
              <a:t> Cancers (Basel). </a:t>
            </a:r>
            <a:r>
              <a:rPr lang="en-US" sz="600" i="0" u="none" strike="noStrike" kern="1200" baseline="0" dirty="0">
                <a:latin typeface="Arial Narrow"/>
                <a:ea typeface="+mn-ea"/>
                <a:cs typeface="Arial Narrow"/>
              </a:rPr>
              <a:t>2023; 15(2):514.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7C3C48-330A-4491-A787-E398105E9BB7}"/>
              </a:ext>
            </a:extLst>
          </p:cNvPr>
          <p:cNvGrpSpPr/>
          <p:nvPr/>
        </p:nvGrpSpPr>
        <p:grpSpPr>
          <a:xfrm>
            <a:off x="4955242" y="1503823"/>
            <a:ext cx="3801256" cy="481969"/>
            <a:chOff x="4765824" y="1429840"/>
            <a:chExt cx="3880928" cy="550322"/>
          </a:xfrm>
          <a:solidFill>
            <a:schemeClr val="bg1">
              <a:lumMod val="95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1542CB-FD08-493D-BE81-2F07AF23C630}"/>
                </a:ext>
              </a:extLst>
            </p:cNvPr>
            <p:cNvSpPr/>
            <p:nvPr/>
          </p:nvSpPr>
          <p:spPr>
            <a:xfrm>
              <a:off x="4765824" y="1433230"/>
              <a:ext cx="3880928" cy="54693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0"/>
              </a:defPPr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Roboto"/>
                  <a:cs typeface="Roboto"/>
                </a:rPr>
                <a:t>Kaplan–Meier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Roboto"/>
                  <a:cs typeface="Roboto"/>
                </a:rPr>
                <a:t>survival curves by year of diagnosis for patients with soft tissue sarcomas at a tertiary cancer center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07230A-ED7B-4290-90D0-16DA16596CE2}"/>
                </a:ext>
              </a:extLst>
            </p:cNvPr>
            <p:cNvCxnSpPr>
              <a:cxnSpLocks/>
            </p:cNvCxnSpPr>
            <p:nvPr/>
          </p:nvCxnSpPr>
          <p:spPr>
            <a:xfrm>
              <a:off x="4765824" y="1429840"/>
              <a:ext cx="3880928" cy="0"/>
            </a:xfrm>
            <a:prstGeom prst="lin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2441AB3-1AAD-461E-B071-F27E25D5A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65" b="11604"/>
          <a:stretch/>
        </p:blipFill>
        <p:spPr>
          <a:xfrm>
            <a:off x="632574" y="2158575"/>
            <a:ext cx="3392424" cy="22648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4732E8-6962-4955-8F95-9DF5E05712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63" b="54831"/>
          <a:stretch/>
        </p:blipFill>
        <p:spPr>
          <a:xfrm>
            <a:off x="4955242" y="2124979"/>
            <a:ext cx="3383280" cy="24230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E11752-7826-41CE-0D3E-6CAC586DB68A}"/>
              </a:ext>
            </a:extLst>
          </p:cNvPr>
          <p:cNvSpPr/>
          <p:nvPr/>
        </p:nvSpPr>
        <p:spPr>
          <a:xfrm>
            <a:off x="632574" y="1510603"/>
            <a:ext cx="3801256" cy="4751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Roboto"/>
                <a:cs typeface="Roboto"/>
              </a:rPr>
              <a:t>Kaplan–Meier survival curves by year of diagnosis for patients with bone sarcomas at a tertiary cancer center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3F5A6B-992D-47B4-A89D-7CF3A1A72F5C}"/>
              </a:ext>
            </a:extLst>
          </p:cNvPr>
          <p:cNvCxnSpPr>
            <a:cxnSpLocks/>
          </p:cNvCxnSpPr>
          <p:nvPr/>
        </p:nvCxnSpPr>
        <p:spPr>
          <a:xfrm>
            <a:off x="632574" y="1507213"/>
            <a:ext cx="3801256" cy="3390"/>
          </a:xfrm>
          <a:prstGeom prst="lin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13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8FF8A95-2EA8-BC40-B221-25798D1A98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en-US" dirty="0"/>
              <a:t>Advisory and consulting fees from </a:t>
            </a:r>
            <a:r>
              <a:rPr lang="en-US" dirty="0" err="1"/>
              <a:t>Adaptimmune</a:t>
            </a:r>
            <a:r>
              <a:rPr lang="en-US" dirty="0"/>
              <a:t>, Bayer, Boehringer Ingelheim, </a:t>
            </a:r>
            <a:r>
              <a:rPr lang="en-US" dirty="0" err="1"/>
              <a:t>Deciphera</a:t>
            </a:r>
            <a:r>
              <a:rPr lang="en-US" dirty="0"/>
              <a:t>, Rain Therapeutics, and </a:t>
            </a:r>
            <a:r>
              <a:rPr lang="en-US" dirty="0" err="1"/>
              <a:t>SpringWorks</a:t>
            </a:r>
            <a:endParaRPr lang="en-US" dirty="0"/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1227D090-07A6-4FCA-816D-2164E6DA2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DECLARATION OF INTERESTS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4ECAC-CF0F-48BF-900A-547C038313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Seth M. Pollack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6A420B-FC3A-4497-A818-4F1993911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SARCOMAs REMAIN difficult to treat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731C4-FD26-FA17-D6ED-CE8DF9959B5B}"/>
              </a:ext>
            </a:extLst>
          </p:cNvPr>
          <p:cNvSpPr txBox="1"/>
          <p:nvPr/>
        </p:nvSpPr>
        <p:spPr>
          <a:xfrm>
            <a:off x="346733" y="4901976"/>
            <a:ext cx="8619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600" i="0" u="none" strike="noStrike" kern="1200" baseline="0" dirty="0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1. </a:t>
            </a:r>
            <a:r>
              <a:rPr lang="en-US" sz="600" i="0" u="none" strike="noStrike" kern="1200" baseline="0" dirty="0" err="1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Italiano</a:t>
            </a:r>
            <a:r>
              <a:rPr lang="en-US" sz="600" i="0" u="none" strike="noStrike" kern="1200" baseline="0" dirty="0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 A, </a:t>
            </a:r>
            <a:r>
              <a:rPr lang="en-US" sz="600" i="0" u="none" strike="noStrike" kern="1200" baseline="0" dirty="0" err="1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Mathoulin-Pelissier</a:t>
            </a:r>
            <a:r>
              <a:rPr lang="en-US" sz="600" i="0" u="none" strike="noStrike" kern="1200" baseline="0" dirty="0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 S, </a:t>
            </a:r>
            <a:r>
              <a:rPr lang="en-US" sz="600" i="0" u="none" strike="noStrike" kern="1200" baseline="0" dirty="0" err="1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Cesne</a:t>
            </a:r>
            <a:r>
              <a:rPr lang="en-US" sz="600" i="0" u="none" strike="noStrike" kern="1200" baseline="0" dirty="0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 AL, et al.</a:t>
            </a:r>
            <a:r>
              <a:rPr lang="en-US" sz="600" i="1" u="none" strike="noStrike" kern="1200" baseline="0" dirty="0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 Cancer</a:t>
            </a:r>
            <a:r>
              <a:rPr lang="en-US" sz="600" i="0" u="none" strike="noStrike" kern="1200" baseline="0" dirty="0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. 2011;117(5):1049-1054. 2. </a:t>
            </a:r>
            <a:r>
              <a:rPr lang="en-US" sz="600" i="0" u="none" strike="noStrike" kern="1200" baseline="0" dirty="0" err="1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Isakoff</a:t>
            </a:r>
            <a:r>
              <a:rPr lang="en-US" sz="600" i="0" u="none" strike="noStrike" kern="1200" baseline="0" dirty="0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 MS, </a:t>
            </a:r>
            <a:r>
              <a:rPr lang="en-US" sz="600" i="0" u="none" strike="noStrike" kern="1200" baseline="0" dirty="0" err="1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Bielack</a:t>
            </a:r>
            <a:r>
              <a:rPr lang="en-US" sz="600" i="0" u="none" strike="noStrike" kern="1200" baseline="0" dirty="0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 SS, Meltzer P, </a:t>
            </a:r>
            <a:r>
              <a:rPr lang="en-US" sz="600" i="0" u="none" strike="noStrike" kern="1200" baseline="0" dirty="0" err="1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Gorlick</a:t>
            </a:r>
            <a:r>
              <a:rPr lang="en-US" sz="600" i="0" u="none" strike="noStrike" kern="1200" baseline="0" dirty="0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 R. </a:t>
            </a:r>
            <a:r>
              <a:rPr lang="en-US" sz="600" i="1" u="none" strike="noStrike" kern="1200" baseline="0" dirty="0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J Clin Oncol. </a:t>
            </a:r>
            <a:r>
              <a:rPr lang="en-US" sz="600" i="0" u="none" strike="noStrike" kern="1200" baseline="0" dirty="0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2015;33(27):3029-3035.</a:t>
            </a: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600" dirty="0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Abbreviations: </a:t>
            </a:r>
            <a:r>
              <a:rPr lang="en-US" sz="600" i="0" u="none" strike="noStrike" kern="1200" baseline="0" dirty="0" err="1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ADVL</a:t>
            </a:r>
            <a:r>
              <a:rPr lang="en-US" sz="600" i="0" u="none" strike="noStrike" kern="1200" baseline="0" dirty="0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, Children's Oncology Group Developmental Therapeutic committee; CCG, Children's Cancer Group; CR, complete response; </a:t>
            </a:r>
            <a:r>
              <a:rPr lang="en-US" sz="600" i="0" u="none" strike="noStrike" kern="1200" baseline="0" dirty="0" err="1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EORTC</a:t>
            </a:r>
            <a:r>
              <a:rPr lang="en-US" sz="600" i="0" u="none" strike="noStrike" kern="1200" baseline="0" dirty="0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, European </a:t>
            </a:r>
            <a:r>
              <a:rPr lang="en-US" sz="600" i="0" u="none" strike="noStrike" kern="1200" baseline="0" dirty="0" err="1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Organisation</a:t>
            </a:r>
            <a:r>
              <a:rPr lang="en-US" sz="600" i="0" u="none" strike="noStrike" kern="1200" baseline="0" dirty="0">
                <a:solidFill>
                  <a:srgbClr val="404040"/>
                </a:solidFill>
                <a:latin typeface="Arial Narrow"/>
                <a:ea typeface="+mn-ea"/>
                <a:cs typeface="Arial Narrow"/>
              </a:rPr>
              <a:t> for the Research and Treatment of Cancer; NE, not evaluable; NR, not reported; PR, partial response; SD, stable disease.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780466-9CAE-4020-8C18-C0E908E4F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2"/>
          <a:stretch/>
        </p:blipFill>
        <p:spPr>
          <a:xfrm>
            <a:off x="592323" y="1629276"/>
            <a:ext cx="3527662" cy="2253145"/>
          </a:xfrm>
          <a:prstGeom prst="rect">
            <a:avLst/>
          </a:prstGeom>
        </p:spPr>
      </p:pic>
      <p:graphicFrame>
        <p:nvGraphicFramePr>
          <p:cNvPr id="16" name="Table 18">
            <a:extLst>
              <a:ext uri="{FF2B5EF4-FFF2-40B4-BE49-F238E27FC236}">
                <a16:creationId xmlns:a16="http://schemas.microsoft.com/office/drawing/2014/main" id="{F7A2CADA-D0A8-4D42-BE3E-1D7A6F528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987233"/>
              </p:ext>
            </p:extLst>
          </p:nvPr>
        </p:nvGraphicFramePr>
        <p:xfrm>
          <a:off x="613502" y="3993357"/>
          <a:ext cx="3606802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9592">
                  <a:extLst>
                    <a:ext uri="{9D8B030D-6E8A-4147-A177-3AD203B41FA5}">
                      <a16:colId xmlns:a16="http://schemas.microsoft.com/office/drawing/2014/main" val="785401718"/>
                    </a:ext>
                  </a:extLst>
                </a:gridCol>
                <a:gridCol w="593442">
                  <a:extLst>
                    <a:ext uri="{9D8B030D-6E8A-4147-A177-3AD203B41FA5}">
                      <a16:colId xmlns:a16="http://schemas.microsoft.com/office/drawing/2014/main" val="3718446326"/>
                    </a:ext>
                  </a:extLst>
                </a:gridCol>
                <a:gridCol w="593442">
                  <a:extLst>
                    <a:ext uri="{9D8B030D-6E8A-4147-A177-3AD203B41FA5}">
                      <a16:colId xmlns:a16="http://schemas.microsoft.com/office/drawing/2014/main" val="3296139690"/>
                    </a:ext>
                  </a:extLst>
                </a:gridCol>
                <a:gridCol w="593442">
                  <a:extLst>
                    <a:ext uri="{9D8B030D-6E8A-4147-A177-3AD203B41FA5}">
                      <a16:colId xmlns:a16="http://schemas.microsoft.com/office/drawing/2014/main" val="56013670"/>
                    </a:ext>
                  </a:extLst>
                </a:gridCol>
                <a:gridCol w="593442">
                  <a:extLst>
                    <a:ext uri="{9D8B030D-6E8A-4147-A177-3AD203B41FA5}">
                      <a16:colId xmlns:a16="http://schemas.microsoft.com/office/drawing/2014/main" val="604302959"/>
                    </a:ext>
                  </a:extLst>
                </a:gridCol>
                <a:gridCol w="593442">
                  <a:extLst>
                    <a:ext uri="{9D8B030D-6E8A-4147-A177-3AD203B41FA5}">
                      <a16:colId xmlns:a16="http://schemas.microsoft.com/office/drawing/2014/main" val="3063808042"/>
                    </a:ext>
                  </a:extLst>
                </a:gridCol>
              </a:tblGrid>
              <a:tr h="128016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Patients at risk</a:t>
                      </a: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 months</a:t>
                      </a: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 months</a:t>
                      </a: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 months</a:t>
                      </a: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 months</a:t>
                      </a: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237966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1987–1991</a:t>
                      </a: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203</a:t>
                      </a: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141</a:t>
                      </a: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99</a:t>
                      </a: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68</a:t>
                      </a: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54</a:t>
                      </a:r>
                    </a:p>
                  </a:txBody>
                  <a:tcPr marL="45720" marR="4572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173441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1992–1996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285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203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137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108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89</a:t>
                      </a: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558447116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1997–2001</a:t>
                      </a:r>
                    </a:p>
                  </a:txBody>
                  <a:tcPr marL="45720" marR="4572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280</a:t>
                      </a:r>
                    </a:p>
                  </a:txBody>
                  <a:tcPr marL="45720" marR="4572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213</a:t>
                      </a:r>
                    </a:p>
                  </a:txBody>
                  <a:tcPr marL="45720" marR="4572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150</a:t>
                      </a:r>
                    </a:p>
                  </a:txBody>
                  <a:tcPr marL="45720" marR="4572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115</a:t>
                      </a:r>
                    </a:p>
                  </a:txBody>
                  <a:tcPr marL="45720" marR="4572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87</a:t>
                      </a:r>
                    </a:p>
                  </a:txBody>
                  <a:tcPr marL="45720" marR="4572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0999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2002–2006</a:t>
                      </a: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238</a:t>
                      </a: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179</a:t>
                      </a: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147</a:t>
                      </a: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106</a:t>
                      </a: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80</a:t>
                      </a:r>
                    </a:p>
                  </a:txBody>
                  <a:tcPr marL="45720" marR="45720" marT="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30891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90BEC1-6BD1-485F-9C1F-4A1FB1763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094569"/>
              </p:ext>
            </p:extLst>
          </p:nvPr>
        </p:nvGraphicFramePr>
        <p:xfrm>
          <a:off x="4872951" y="1582285"/>
          <a:ext cx="3776470" cy="277637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55294">
                  <a:extLst>
                    <a:ext uri="{9D8B030D-6E8A-4147-A177-3AD203B41FA5}">
                      <a16:colId xmlns:a16="http://schemas.microsoft.com/office/drawing/2014/main" val="2379904319"/>
                    </a:ext>
                  </a:extLst>
                </a:gridCol>
                <a:gridCol w="755294">
                  <a:extLst>
                    <a:ext uri="{9D8B030D-6E8A-4147-A177-3AD203B41FA5}">
                      <a16:colId xmlns:a16="http://schemas.microsoft.com/office/drawing/2014/main" val="3218350658"/>
                    </a:ext>
                  </a:extLst>
                </a:gridCol>
                <a:gridCol w="755294">
                  <a:extLst>
                    <a:ext uri="{9D8B030D-6E8A-4147-A177-3AD203B41FA5}">
                      <a16:colId xmlns:a16="http://schemas.microsoft.com/office/drawing/2014/main" val="1819863436"/>
                    </a:ext>
                  </a:extLst>
                </a:gridCol>
                <a:gridCol w="755294">
                  <a:extLst>
                    <a:ext uri="{9D8B030D-6E8A-4147-A177-3AD203B41FA5}">
                      <a16:colId xmlns:a16="http://schemas.microsoft.com/office/drawing/2014/main" val="2549055482"/>
                    </a:ext>
                  </a:extLst>
                </a:gridCol>
                <a:gridCol w="755294">
                  <a:extLst>
                    <a:ext uri="{9D8B030D-6E8A-4147-A177-3AD203B41FA5}">
                      <a16:colId xmlns:a16="http://schemas.microsoft.com/office/drawing/2014/main" val="915567560"/>
                    </a:ext>
                  </a:extLst>
                </a:gridCol>
              </a:tblGrid>
              <a:tr h="22994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Selected Phase II Trials in Osteosarcoma</a:t>
                      </a:r>
                      <a:r>
                        <a:rPr lang="en-US" sz="700" b="1" i="0" u="none" strike="noStrike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34117"/>
                  </a:ext>
                </a:extLst>
              </a:tr>
              <a:tr h="2299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Study</a:t>
                      </a:r>
                      <a:endParaRPr lang="en-US" sz="7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No. of Patients</a:t>
                      </a:r>
                      <a:endParaRPr lang="en-US" sz="7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Agent</a:t>
                      </a:r>
                      <a:endParaRPr lang="en-US" sz="7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Response</a:t>
                      </a:r>
                      <a:endParaRPr lang="en-US" sz="7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Years Study Open</a:t>
                      </a:r>
                      <a:endParaRPr lang="en-US" sz="7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084635"/>
                  </a:ext>
                </a:extLst>
              </a:tr>
              <a:tr h="172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A09713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Topotecan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No responses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1995</a:t>
                      </a:r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–</a:t>
                      </a:r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1998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00687"/>
                  </a:ext>
                </a:extLst>
              </a:tr>
              <a:tr h="172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ADVL0122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Imatinib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No responses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2002</a:t>
                      </a:r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–</a:t>
                      </a:r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2004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621353"/>
                  </a:ext>
                </a:extLst>
              </a:tr>
              <a:tr h="172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ADVL0421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Oxaliplatin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No responses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2004</a:t>
                      </a:r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–</a:t>
                      </a:r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2006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48380"/>
                  </a:ext>
                </a:extLst>
              </a:tr>
              <a:tr h="172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ADVL0524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Ixabepilone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No responses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2006</a:t>
                      </a:r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–</a:t>
                      </a:r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2007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5600355"/>
                  </a:ext>
                </a:extLst>
              </a:tr>
              <a:tr h="2881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CCG-0962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Docetaxel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 PR, 1 CR, 2 NE, 19 with no response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1997</a:t>
                      </a:r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–</a:t>
                      </a:r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2001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210929"/>
                  </a:ext>
                </a:extLst>
              </a:tr>
              <a:tr h="172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EORTC</a:t>
                      </a:r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phase II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Iproplatin</a:t>
                      </a:r>
                      <a:endParaRPr 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 SD, 14 with no response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1997</a:t>
                      </a:r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–</a:t>
                      </a:r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1998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833601"/>
                  </a:ext>
                </a:extLst>
              </a:tr>
              <a:tr h="172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P9761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Irinotecan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9 with no response, 1 NE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1999</a:t>
                      </a:r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–</a:t>
                      </a:r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2005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787964"/>
                  </a:ext>
                </a:extLst>
              </a:tr>
              <a:tr h="1729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P9963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Rebeccamycin</a:t>
                      </a:r>
                      <a:endParaRPr 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No responses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2000</a:t>
                      </a:r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–</a:t>
                      </a:r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2003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1234034"/>
                  </a:ext>
                </a:extLst>
              </a:tr>
              <a:tr h="2881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Phase II </a:t>
                      </a:r>
                      <a:r>
                        <a:rPr lang="en-US" sz="7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ridaforolimus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NR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Ridaforolimus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 PR (total no. of patients NR)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2004</a:t>
                      </a:r>
                      <a:r>
                        <a:rPr lang="en-US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–</a:t>
                      </a:r>
                      <a:r>
                        <a:rPr lang="en-US" sz="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2005</a:t>
                      </a:r>
                      <a:endParaRPr 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19561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8724C52-1633-4D4F-A77B-1C8B77F5F64E}"/>
              </a:ext>
            </a:extLst>
          </p:cNvPr>
          <p:cNvGrpSpPr/>
          <p:nvPr/>
        </p:nvGrpSpPr>
        <p:grpSpPr>
          <a:xfrm>
            <a:off x="528667" y="1160004"/>
            <a:ext cx="3776472" cy="422281"/>
            <a:chOff x="554499" y="1496944"/>
            <a:chExt cx="3776472" cy="422281"/>
          </a:xfrm>
          <a:solidFill>
            <a:schemeClr val="bg1">
              <a:lumMod val="95000"/>
            </a:scheme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A9C72C-918F-46F4-9A17-41E4BF89F838}"/>
                </a:ext>
              </a:extLst>
            </p:cNvPr>
            <p:cNvSpPr/>
            <p:nvPr/>
          </p:nvSpPr>
          <p:spPr>
            <a:xfrm>
              <a:off x="554500" y="1496944"/>
              <a:ext cx="3773852" cy="42228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0"/>
              </a:defPPr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Roboto"/>
                  <a:cs typeface="Roboto"/>
                </a:rPr>
                <a:t>Limited improvements in overall survival over time for metastatic soft tissue sarcomas</a:t>
              </a:r>
              <a:r>
                <a:rPr kumimoji="0" lang="en-US" sz="1200" b="1" i="0" u="none" strike="noStrike" kern="0" cap="none" spc="0" normalizeH="0" baseline="300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Roboto"/>
                  <a:cs typeface="Roboto"/>
                </a:rPr>
                <a:t>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5964721-1CDE-4856-8560-68EA02D32B33}"/>
                </a:ext>
              </a:extLst>
            </p:cNvPr>
            <p:cNvCxnSpPr>
              <a:cxnSpLocks/>
            </p:cNvCxnSpPr>
            <p:nvPr/>
          </p:nvCxnSpPr>
          <p:spPr>
            <a:xfrm>
              <a:off x="554499" y="1496944"/>
              <a:ext cx="3776472" cy="0"/>
            </a:xfrm>
            <a:prstGeom prst="line">
              <a:avLst/>
            </a:prstGeom>
            <a:grpFill/>
            <a:ln>
              <a:solidFill>
                <a:srgbClr val="C24F4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19DB1F-B223-4AD3-A10A-D44E090FB4BB}"/>
              </a:ext>
            </a:extLst>
          </p:cNvPr>
          <p:cNvGrpSpPr/>
          <p:nvPr/>
        </p:nvGrpSpPr>
        <p:grpSpPr>
          <a:xfrm>
            <a:off x="4875570" y="1160005"/>
            <a:ext cx="3776472" cy="422281"/>
            <a:chOff x="4765824" y="1496944"/>
            <a:chExt cx="3776472" cy="422281"/>
          </a:xfrm>
          <a:solidFill>
            <a:schemeClr val="bg1">
              <a:lumMod val="9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5FDAF7-B0CA-4CEB-A19C-5D89F64A3AF1}"/>
                </a:ext>
              </a:extLst>
            </p:cNvPr>
            <p:cNvSpPr/>
            <p:nvPr/>
          </p:nvSpPr>
          <p:spPr>
            <a:xfrm>
              <a:off x="4765824" y="1496944"/>
              <a:ext cx="3776472" cy="42228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0"/>
              </a:defPPr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Roboto"/>
                  <a:cs typeface="Roboto"/>
                </a:rPr>
                <a:t>Few agents have efficacy in the treatment of osteosarcoma</a:t>
              </a:r>
              <a:r>
                <a:rPr kumimoji="0" lang="en-US" sz="1200" b="1" i="0" u="none" strike="noStrike" kern="0" cap="none" spc="0" normalizeH="0" baseline="300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Roboto"/>
                  <a:cs typeface="Roboto"/>
                </a:rPr>
                <a:t>2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39D057-A6AC-4DC9-A151-5FAD9A7B94F9}"/>
                </a:ext>
              </a:extLst>
            </p:cNvPr>
            <p:cNvCxnSpPr>
              <a:cxnSpLocks/>
            </p:cNvCxnSpPr>
            <p:nvPr/>
          </p:nvCxnSpPr>
          <p:spPr>
            <a:xfrm>
              <a:off x="4765824" y="1496944"/>
              <a:ext cx="3776472" cy="0"/>
            </a:xfrm>
            <a:prstGeom prst="line">
              <a:avLst/>
            </a:prstGeom>
            <a:grpFill/>
            <a:ln>
              <a:solidFill>
                <a:srgbClr val="C24F4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E5847A-8262-4ACD-BEE1-5A40E66E24AB}"/>
              </a:ext>
            </a:extLst>
          </p:cNvPr>
          <p:cNvSpPr txBox="1"/>
          <p:nvPr/>
        </p:nvSpPr>
        <p:spPr>
          <a:xfrm>
            <a:off x="4875570" y="4358655"/>
            <a:ext cx="378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marR="0" indent="-9144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800" b="1" dirty="0">
                <a:solidFill>
                  <a:srgbClr val="C24F4F"/>
                </a:solidFill>
                <a:latin typeface="Arial Narrow"/>
                <a:ea typeface="+mn-ea"/>
                <a:cs typeface="Arial Narrow"/>
              </a:rPr>
              <a:t>The historical use of radiographic response as the primary endpoint in osteosarcoma phase II trials has made it difficult to achieve PR</a:t>
            </a:r>
            <a:r>
              <a:rPr lang="en-US" sz="800" b="1" baseline="30000" dirty="0">
                <a:solidFill>
                  <a:srgbClr val="C24F4F"/>
                </a:solidFill>
                <a:latin typeface="Arial Narrow"/>
                <a:ea typeface="+mn-ea"/>
                <a:cs typeface="Arial Narrow"/>
              </a:rPr>
              <a:t>2</a:t>
            </a:r>
            <a:endParaRPr lang="en-US" sz="800" b="1" i="0" u="none" strike="noStrike" kern="1200" baseline="30000" dirty="0">
              <a:solidFill>
                <a:srgbClr val="C24F4F"/>
              </a:solidFill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1639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2631A9-957C-47E9-B60D-EF174D558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Conditionally active biologic (</a:t>
            </a:r>
            <a:r>
              <a:rPr lang="en-US" dirty="0" err="1"/>
              <a:t>cAB</a:t>
            </a:r>
            <a:r>
              <a:rPr lang="en-US" dirty="0"/>
              <a:t>) technology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192DF3A-E627-4149-B4D6-0A2AF9F90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Selective and targeted to widen the therapeutic index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FFC9B9-D697-49FC-9503-7A88E7954ABC}"/>
              </a:ext>
            </a:extLst>
          </p:cNvPr>
          <p:cNvSpPr txBox="1"/>
          <p:nvPr/>
        </p:nvSpPr>
        <p:spPr>
          <a:xfrm>
            <a:off x="104108" y="1717775"/>
            <a:ext cx="5172668" cy="316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5325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404040"/>
                </a:solidFill>
                <a:latin typeface="Arial Narrow"/>
              </a:rPr>
              <a:t>Acidic pH (5.8–6.7) at the cancer cell surface unveils binding sites that are shielded at normal pH (6.8 to &gt;7.4)</a:t>
            </a:r>
          </a:p>
          <a:p>
            <a:pPr marL="695325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404040"/>
              </a:solidFill>
              <a:latin typeface="Arial Narrow"/>
            </a:endParaRPr>
          </a:p>
          <a:p>
            <a:pPr marL="695325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404040"/>
                </a:solidFill>
                <a:latin typeface="Arial Narrow"/>
              </a:rPr>
              <a:t>CAB antibodies (</a:t>
            </a:r>
            <a:r>
              <a:rPr lang="en-US" sz="1600" dirty="0" err="1">
                <a:solidFill>
                  <a:srgbClr val="404040"/>
                </a:solidFill>
                <a:latin typeface="Arial Narrow"/>
              </a:rPr>
              <a:t>BioAtla</a:t>
            </a:r>
            <a:r>
              <a:rPr lang="en-US" sz="1600" dirty="0">
                <a:solidFill>
                  <a:srgbClr val="404040"/>
                </a:solidFill>
                <a:latin typeface="Arial Narrow"/>
              </a:rPr>
              <a:t> Inc.) bind only to these unveiled sites on cancer cells in the tumor microenvironment</a:t>
            </a:r>
            <a:r>
              <a:rPr lang="en-US" sz="1600" baseline="30000" dirty="0">
                <a:solidFill>
                  <a:srgbClr val="404040"/>
                </a:solidFill>
                <a:latin typeface="Arial Narrow"/>
              </a:rPr>
              <a:t>1</a:t>
            </a:r>
            <a:endParaRPr lang="en-US" sz="1600" dirty="0">
              <a:solidFill>
                <a:srgbClr val="404040"/>
              </a:solidFill>
              <a:latin typeface="Arial Narrow"/>
            </a:endParaRPr>
          </a:p>
          <a:p>
            <a:pPr marL="695325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404040"/>
              </a:solidFill>
              <a:latin typeface="Arial Narrow"/>
            </a:endParaRPr>
          </a:p>
          <a:p>
            <a:pPr marL="695325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404040"/>
                </a:solidFill>
                <a:latin typeface="Arial Narrow"/>
              </a:rPr>
              <a:t>Not masked or caged, thus differentiating CABs from prodrugs that require irreversible enzymatic cleavage</a:t>
            </a:r>
          </a:p>
          <a:p>
            <a:pPr marL="695325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404040"/>
              </a:solidFill>
              <a:latin typeface="Arial Narrow"/>
            </a:endParaRPr>
          </a:p>
          <a:p>
            <a:pPr marL="695325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404040"/>
                </a:solidFill>
                <a:latin typeface="Arial Narrow"/>
              </a:rPr>
              <a:t>CABs have the potential for increased efficacy with improved safety relative to traditional antibodies</a:t>
            </a:r>
          </a:p>
          <a:p>
            <a:pPr marL="695325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404040"/>
              </a:solidFill>
              <a:latin typeface="+mj-lt"/>
              <a:ea typeface="Roboto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151A8B-245D-4C6F-8248-8D5F4AA7DD94}"/>
              </a:ext>
            </a:extLst>
          </p:cNvPr>
          <p:cNvGrpSpPr>
            <a:grpSpLocks noChangeAspect="1"/>
          </p:cNvGrpSpPr>
          <p:nvPr/>
        </p:nvGrpSpPr>
        <p:grpSpPr>
          <a:xfrm>
            <a:off x="329248" y="1821688"/>
            <a:ext cx="457200" cy="457200"/>
            <a:chOff x="157333" y="1753714"/>
            <a:chExt cx="643073" cy="64307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7FB8D1B-E526-41B2-977D-37617B2677F8}"/>
                </a:ext>
              </a:extLst>
            </p:cNvPr>
            <p:cNvSpPr/>
            <p:nvPr/>
          </p:nvSpPr>
          <p:spPr>
            <a:xfrm>
              <a:off x="157333" y="1753714"/>
              <a:ext cx="643073" cy="643073"/>
            </a:xfrm>
            <a:prstGeom prst="ellipse">
              <a:avLst/>
            </a:prstGeom>
            <a:solidFill>
              <a:srgbClr val="1CB2A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E17A78A-73A0-44FF-856D-9FAFA39C1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5065" y="1891446"/>
              <a:ext cx="367609" cy="36760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BF18C5F-4C0A-48B1-B538-492A5394702E}"/>
              </a:ext>
            </a:extLst>
          </p:cNvPr>
          <p:cNvGrpSpPr>
            <a:grpSpLocks noChangeAspect="1"/>
          </p:cNvGrpSpPr>
          <p:nvPr/>
        </p:nvGrpSpPr>
        <p:grpSpPr>
          <a:xfrm>
            <a:off x="329248" y="3288934"/>
            <a:ext cx="457200" cy="457200"/>
            <a:chOff x="168647" y="3202610"/>
            <a:chExt cx="643073" cy="64307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69AD6E1-A721-4F82-B984-26289E6304BC}"/>
                </a:ext>
              </a:extLst>
            </p:cNvPr>
            <p:cNvSpPr/>
            <p:nvPr/>
          </p:nvSpPr>
          <p:spPr>
            <a:xfrm>
              <a:off x="168647" y="3202610"/>
              <a:ext cx="643073" cy="643073"/>
            </a:xfrm>
            <a:prstGeom prst="ellipse">
              <a:avLst/>
            </a:prstGeom>
            <a:solidFill>
              <a:srgbClr val="B31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A3CD9AFB-A3CE-4574-B733-116CA6A73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1569" y="3325532"/>
              <a:ext cx="397228" cy="397228"/>
            </a:xfrm>
            <a:prstGeom prst="rect">
              <a:avLst/>
            </a:prstGeom>
          </p:spPr>
        </p:pic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0F54CC0-EA4B-438F-AD1C-0C9C37D81456}"/>
              </a:ext>
            </a:extLst>
          </p:cNvPr>
          <p:cNvGrpSpPr>
            <a:grpSpLocks noChangeAspect="1"/>
          </p:cNvGrpSpPr>
          <p:nvPr/>
        </p:nvGrpSpPr>
        <p:grpSpPr>
          <a:xfrm>
            <a:off x="329248" y="4022557"/>
            <a:ext cx="457200" cy="457200"/>
            <a:chOff x="168647" y="3954583"/>
            <a:chExt cx="643073" cy="64307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A39094D-DA0D-4317-874D-58ABCFDFCD77}"/>
                </a:ext>
              </a:extLst>
            </p:cNvPr>
            <p:cNvSpPr/>
            <p:nvPr/>
          </p:nvSpPr>
          <p:spPr>
            <a:xfrm>
              <a:off x="168647" y="3954583"/>
              <a:ext cx="643073" cy="643073"/>
            </a:xfrm>
            <a:prstGeom prst="ellipse">
              <a:avLst/>
            </a:prstGeom>
            <a:solidFill>
              <a:srgbClr val="652E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4B055F2B-BA4D-44FD-9378-19365206A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2946" y="4098882"/>
              <a:ext cx="354475" cy="35447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F1A4373-42A3-4DB1-B24C-33DD4E4A8F6B}"/>
              </a:ext>
            </a:extLst>
          </p:cNvPr>
          <p:cNvGrpSpPr>
            <a:grpSpLocks noChangeAspect="1"/>
          </p:cNvGrpSpPr>
          <p:nvPr/>
        </p:nvGrpSpPr>
        <p:grpSpPr>
          <a:xfrm>
            <a:off x="329248" y="2555311"/>
            <a:ext cx="457200" cy="457200"/>
            <a:chOff x="157333" y="2464453"/>
            <a:chExt cx="643073" cy="64307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FBDF39-DAE2-4DA7-ACD8-3C35F7A4183B}"/>
                </a:ext>
              </a:extLst>
            </p:cNvPr>
            <p:cNvSpPr/>
            <p:nvPr/>
          </p:nvSpPr>
          <p:spPr>
            <a:xfrm>
              <a:off x="157333" y="2464453"/>
              <a:ext cx="643073" cy="643073"/>
            </a:xfrm>
            <a:prstGeom prst="ellipse">
              <a:avLst/>
            </a:prstGeom>
            <a:solidFill>
              <a:srgbClr val="5655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Graphic 25" descr="Bullseye outline">
              <a:extLst>
                <a:ext uri="{FF2B5EF4-FFF2-40B4-BE49-F238E27FC236}">
                  <a16:creationId xmlns:a16="http://schemas.microsoft.com/office/drawing/2014/main" id="{3B126096-3DAE-4693-BC3B-96EBB77F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8363" y="2535483"/>
              <a:ext cx="501013" cy="501013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77856A9-F7A4-4EE6-94A8-65DE6A3D1282}"/>
              </a:ext>
            </a:extLst>
          </p:cNvPr>
          <p:cNvGrpSpPr>
            <a:grpSpLocks noChangeAspect="1"/>
          </p:cNvGrpSpPr>
          <p:nvPr/>
        </p:nvGrpSpPr>
        <p:grpSpPr>
          <a:xfrm>
            <a:off x="5415589" y="1591057"/>
            <a:ext cx="3383280" cy="3093863"/>
            <a:chOff x="6657943" y="1432933"/>
            <a:chExt cx="4796647" cy="4386326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46484F5-C437-456F-A8AD-AD75121D2C13}"/>
                </a:ext>
              </a:extLst>
            </p:cNvPr>
            <p:cNvGrpSpPr/>
            <p:nvPr/>
          </p:nvGrpSpPr>
          <p:grpSpPr>
            <a:xfrm>
              <a:off x="6657943" y="1457417"/>
              <a:ext cx="4780606" cy="4361842"/>
              <a:chOff x="1378358" y="-2227919"/>
              <a:chExt cx="9422530" cy="8345263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BE96B7A8-F54A-4A95-A87C-6F876FBDD8DE}"/>
                  </a:ext>
                </a:extLst>
              </p:cNvPr>
              <p:cNvGrpSpPr/>
              <p:nvPr/>
            </p:nvGrpSpPr>
            <p:grpSpPr>
              <a:xfrm>
                <a:off x="1391113" y="2096575"/>
                <a:ext cx="9409775" cy="3603062"/>
                <a:chOff x="140236" y="1290730"/>
                <a:chExt cx="8899567" cy="4850650"/>
              </a:xfrm>
            </p:grpSpPr>
            <p:pic>
              <p:nvPicPr>
                <p:cNvPr id="161" name="Picture 160">
                  <a:extLst>
                    <a:ext uri="{FF2B5EF4-FFF2-40B4-BE49-F238E27FC236}">
                      <a16:creationId xmlns:a16="http://schemas.microsoft.com/office/drawing/2014/main" id="{C25872DD-1332-4A69-8659-71ADEC2E4C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40236" y="1290731"/>
                  <a:ext cx="4437771" cy="485064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62" name="Picture 161">
                  <a:extLst>
                    <a:ext uri="{FF2B5EF4-FFF2-40B4-BE49-F238E27FC236}">
                      <a16:creationId xmlns:a16="http://schemas.microsoft.com/office/drawing/2014/main" id="{8C8F3935-8ECA-46D8-B99F-8FD869C59C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602031" y="1290730"/>
                  <a:ext cx="4437772" cy="485065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49D4B9E2-9AEA-4F97-B88E-2D49738DCEE2}"/>
                    </a:ext>
                  </a:extLst>
                </p:cNvPr>
                <p:cNvSpPr/>
                <p:nvPr/>
              </p:nvSpPr>
              <p:spPr>
                <a:xfrm>
                  <a:off x="5887284" y="3884096"/>
                  <a:ext cx="1584252" cy="1584250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B31F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45F2E228-85EC-4C7A-B62A-7FAE65526519}"/>
                    </a:ext>
                  </a:extLst>
                </p:cNvPr>
                <p:cNvSpPr/>
                <p:nvPr/>
              </p:nvSpPr>
              <p:spPr>
                <a:xfrm>
                  <a:off x="1268985" y="3884096"/>
                  <a:ext cx="1584252" cy="1584251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1CB2A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24" name="Graphic 123" descr="Arrow: Clockwise curve outline">
                <a:extLst>
                  <a:ext uri="{FF2B5EF4-FFF2-40B4-BE49-F238E27FC236}">
                    <a16:creationId xmlns:a16="http://schemas.microsoft.com/office/drawing/2014/main" id="{5DE78067-F064-4A50-84FD-BC3CB1138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236092" y="4533839"/>
                <a:ext cx="1073545" cy="1006092"/>
              </a:xfrm>
              <a:prstGeom prst="rect">
                <a:avLst/>
              </a:prstGeom>
            </p:spPr>
          </p:pic>
          <p:pic>
            <p:nvPicPr>
              <p:cNvPr id="125" name="Graphic 124" descr="Arrow: Clockwise curve outline">
                <a:extLst>
                  <a:ext uri="{FF2B5EF4-FFF2-40B4-BE49-F238E27FC236}">
                    <a16:creationId xmlns:a16="http://schemas.microsoft.com/office/drawing/2014/main" id="{242BF17A-FC13-4591-8F7F-8E2B214A8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201733" y="4557656"/>
                <a:ext cx="965038" cy="904401"/>
              </a:xfrm>
              <a:prstGeom prst="rect">
                <a:avLst/>
              </a:prstGeom>
              <a:scene3d>
                <a:camera prst="isometricOffAxis2Right">
                  <a:rot lat="21415418" lon="11788822" rev="20535352"/>
                </a:camera>
                <a:lightRig rig="threePt" dir="t"/>
              </a:scene3d>
            </p:spPr>
          </p:pic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E463F71E-1635-435C-9F05-9AFF09245D59}"/>
                  </a:ext>
                </a:extLst>
              </p:cNvPr>
              <p:cNvGrpSpPr/>
              <p:nvPr/>
            </p:nvGrpSpPr>
            <p:grpSpPr>
              <a:xfrm>
                <a:off x="6397372" y="2890292"/>
                <a:ext cx="793748" cy="542650"/>
                <a:chOff x="7928088" y="5032004"/>
                <a:chExt cx="654737" cy="447614"/>
              </a:xfrm>
            </p:grpSpPr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614D2CE7-CB01-4A18-91D6-B6097D879C27}"/>
                    </a:ext>
                  </a:extLst>
                </p:cNvPr>
                <p:cNvSpPr/>
                <p:nvPr/>
              </p:nvSpPr>
              <p:spPr>
                <a:xfrm>
                  <a:off x="8102301" y="5116785"/>
                  <a:ext cx="245236" cy="245236"/>
                </a:xfrm>
                <a:prstGeom prst="ellipse">
                  <a:avLst/>
                </a:prstGeom>
                <a:solidFill>
                  <a:srgbClr val="B31F2D"/>
                </a:solidFill>
                <a:ln w="12700" cap="flat" cmpd="sng" algn="ctr">
                  <a:solidFill>
                    <a:srgbClr val="B31F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1" i="0" u="none" strike="noStrike" kern="0" cap="none" spc="0" normalizeH="0" baseline="30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9E964B69-C819-413F-B1E1-BBD254B44869}"/>
                    </a:ext>
                  </a:extLst>
                </p:cNvPr>
                <p:cNvSpPr txBox="1"/>
                <p:nvPr/>
              </p:nvSpPr>
              <p:spPr>
                <a:xfrm>
                  <a:off x="7928088" y="5032004"/>
                  <a:ext cx="654737" cy="4476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H</a:t>
                  </a:r>
                  <a:r>
                    <a:rPr kumimoji="0" lang="en-US" sz="700" b="0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1E10A277-B852-459B-BC14-53CD5C7B88D5}"/>
                  </a:ext>
                </a:extLst>
              </p:cNvPr>
              <p:cNvGrpSpPr/>
              <p:nvPr/>
            </p:nvGrpSpPr>
            <p:grpSpPr>
              <a:xfrm>
                <a:off x="7438205" y="3141724"/>
                <a:ext cx="793747" cy="542649"/>
                <a:chOff x="7940858" y="5008426"/>
                <a:chExt cx="654737" cy="447613"/>
              </a:xfrm>
            </p:grpSpPr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5E0E901C-3721-451D-B101-07FA48DD674B}"/>
                    </a:ext>
                  </a:extLst>
                </p:cNvPr>
                <p:cNvSpPr/>
                <p:nvPr/>
              </p:nvSpPr>
              <p:spPr>
                <a:xfrm>
                  <a:off x="8102301" y="5116785"/>
                  <a:ext cx="245236" cy="245236"/>
                </a:xfrm>
                <a:prstGeom prst="ellipse">
                  <a:avLst/>
                </a:prstGeom>
                <a:solidFill>
                  <a:srgbClr val="B31F2D"/>
                </a:solidFill>
                <a:ln w="12700" cap="flat" cmpd="sng" algn="ctr">
                  <a:solidFill>
                    <a:srgbClr val="B31F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1" i="0" u="none" strike="noStrike" kern="0" cap="none" spc="0" normalizeH="0" baseline="30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6822C553-44F0-4BB6-B715-0A5D16D01B71}"/>
                    </a:ext>
                  </a:extLst>
                </p:cNvPr>
                <p:cNvSpPr txBox="1"/>
                <p:nvPr/>
              </p:nvSpPr>
              <p:spPr>
                <a:xfrm>
                  <a:off x="7940858" y="5008426"/>
                  <a:ext cx="654737" cy="4476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H</a:t>
                  </a:r>
                  <a:r>
                    <a:rPr kumimoji="0" lang="en-US" sz="700" b="0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759BE3D9-A490-481A-80C1-99F04092B524}"/>
                  </a:ext>
                </a:extLst>
              </p:cNvPr>
              <p:cNvGrpSpPr/>
              <p:nvPr/>
            </p:nvGrpSpPr>
            <p:grpSpPr>
              <a:xfrm>
                <a:off x="8192168" y="3251671"/>
                <a:ext cx="793747" cy="542649"/>
                <a:chOff x="7948164" y="5035239"/>
                <a:chExt cx="654736" cy="447613"/>
              </a:xfrm>
            </p:grpSpPr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5F4DC43B-51D8-4507-8F50-2C1C2139B9C6}"/>
                    </a:ext>
                  </a:extLst>
                </p:cNvPr>
                <p:cNvSpPr/>
                <p:nvPr/>
              </p:nvSpPr>
              <p:spPr>
                <a:xfrm>
                  <a:off x="8102301" y="5116785"/>
                  <a:ext cx="245236" cy="245236"/>
                </a:xfrm>
                <a:prstGeom prst="ellipse">
                  <a:avLst/>
                </a:prstGeom>
                <a:solidFill>
                  <a:srgbClr val="B31F2D"/>
                </a:solidFill>
                <a:ln w="12700" cap="flat" cmpd="sng" algn="ctr">
                  <a:solidFill>
                    <a:srgbClr val="B31F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1" i="0" u="none" strike="noStrike" kern="0" cap="none" spc="0" normalizeH="0" baseline="30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EA6BDAA1-7E38-4F44-A1C5-B82A28ADA047}"/>
                    </a:ext>
                  </a:extLst>
                </p:cNvPr>
                <p:cNvSpPr txBox="1"/>
                <p:nvPr/>
              </p:nvSpPr>
              <p:spPr>
                <a:xfrm>
                  <a:off x="7948164" y="5035239"/>
                  <a:ext cx="654736" cy="4476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H</a:t>
                  </a:r>
                  <a:r>
                    <a:rPr kumimoji="0" lang="en-US" sz="700" b="0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1C18FDF6-51A2-4912-9B91-8ECA52FA045D}"/>
                  </a:ext>
                </a:extLst>
              </p:cNvPr>
              <p:cNvGrpSpPr/>
              <p:nvPr/>
            </p:nvGrpSpPr>
            <p:grpSpPr>
              <a:xfrm>
                <a:off x="8701913" y="3466421"/>
                <a:ext cx="793748" cy="542650"/>
                <a:chOff x="7920291" y="5016862"/>
                <a:chExt cx="654737" cy="447614"/>
              </a:xfrm>
            </p:grpSpPr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080EEB97-5B9E-4E37-A6B6-22C67E3701AB}"/>
                    </a:ext>
                  </a:extLst>
                </p:cNvPr>
                <p:cNvSpPr/>
                <p:nvPr/>
              </p:nvSpPr>
              <p:spPr>
                <a:xfrm>
                  <a:off x="8102301" y="5116785"/>
                  <a:ext cx="245236" cy="245236"/>
                </a:xfrm>
                <a:prstGeom prst="ellipse">
                  <a:avLst/>
                </a:prstGeom>
                <a:solidFill>
                  <a:srgbClr val="B31F2D"/>
                </a:solidFill>
                <a:ln w="12700" cap="flat" cmpd="sng" algn="ctr">
                  <a:solidFill>
                    <a:srgbClr val="B31F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1" i="0" u="none" strike="noStrike" kern="0" cap="none" spc="0" normalizeH="0" baseline="30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79752C91-29CF-4E2C-B167-2A1CFD8ADDD6}"/>
                    </a:ext>
                  </a:extLst>
                </p:cNvPr>
                <p:cNvSpPr txBox="1"/>
                <p:nvPr/>
              </p:nvSpPr>
              <p:spPr>
                <a:xfrm>
                  <a:off x="7920291" y="5016862"/>
                  <a:ext cx="654737" cy="4476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H</a:t>
                  </a:r>
                  <a:r>
                    <a:rPr kumimoji="0" lang="en-US" sz="700" b="0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38D02EF7-EFA4-4FF8-B12B-8ADD7E589453}"/>
                  </a:ext>
                </a:extLst>
              </p:cNvPr>
              <p:cNvGrpSpPr/>
              <p:nvPr/>
            </p:nvGrpSpPr>
            <p:grpSpPr>
              <a:xfrm>
                <a:off x="8642256" y="4222556"/>
                <a:ext cx="793748" cy="542648"/>
                <a:chOff x="7941445" y="5013118"/>
                <a:chExt cx="654736" cy="447612"/>
              </a:xfrm>
            </p:grpSpPr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500BE849-58D5-4FC2-A6CD-0771406C8E35}"/>
                    </a:ext>
                  </a:extLst>
                </p:cNvPr>
                <p:cNvSpPr/>
                <p:nvPr/>
              </p:nvSpPr>
              <p:spPr>
                <a:xfrm>
                  <a:off x="8102301" y="5116785"/>
                  <a:ext cx="245236" cy="245236"/>
                </a:xfrm>
                <a:prstGeom prst="ellipse">
                  <a:avLst/>
                </a:prstGeom>
                <a:solidFill>
                  <a:srgbClr val="B31F2D"/>
                </a:solidFill>
                <a:ln w="12700" cap="flat" cmpd="sng" algn="ctr">
                  <a:solidFill>
                    <a:srgbClr val="B31F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1" i="0" u="none" strike="noStrike" kern="0" cap="none" spc="0" normalizeH="0" baseline="30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4FE330B-1D55-4918-9D3F-9E85B2040951}"/>
                    </a:ext>
                  </a:extLst>
                </p:cNvPr>
                <p:cNvSpPr txBox="1"/>
                <p:nvPr/>
              </p:nvSpPr>
              <p:spPr>
                <a:xfrm>
                  <a:off x="7941445" y="5013118"/>
                  <a:ext cx="654736" cy="4476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H</a:t>
                  </a:r>
                  <a:r>
                    <a:rPr kumimoji="0" lang="en-US" sz="700" b="0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39B86103-2B11-4579-A0BC-B5177739514C}"/>
                  </a:ext>
                </a:extLst>
              </p:cNvPr>
              <p:cNvGrpSpPr/>
              <p:nvPr/>
            </p:nvGrpSpPr>
            <p:grpSpPr>
              <a:xfrm>
                <a:off x="8106843" y="4074578"/>
                <a:ext cx="793748" cy="542650"/>
                <a:chOff x="7944984" y="5021855"/>
                <a:chExt cx="654737" cy="447613"/>
              </a:xfrm>
            </p:grpSpPr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F18D9A91-EAD6-4E3D-8ECD-F28AE032354F}"/>
                    </a:ext>
                  </a:extLst>
                </p:cNvPr>
                <p:cNvSpPr/>
                <p:nvPr/>
              </p:nvSpPr>
              <p:spPr>
                <a:xfrm>
                  <a:off x="8102301" y="5116785"/>
                  <a:ext cx="245236" cy="245236"/>
                </a:xfrm>
                <a:prstGeom prst="ellipse">
                  <a:avLst/>
                </a:prstGeom>
                <a:solidFill>
                  <a:srgbClr val="B31F2D"/>
                </a:solidFill>
                <a:ln w="12700" cap="flat" cmpd="sng" algn="ctr">
                  <a:solidFill>
                    <a:srgbClr val="B31F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1" i="0" u="none" strike="noStrike" kern="0" cap="none" spc="0" normalizeH="0" baseline="30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E6AA47B5-A442-452A-ADF9-21CCC455736F}"/>
                    </a:ext>
                  </a:extLst>
                </p:cNvPr>
                <p:cNvSpPr txBox="1"/>
                <p:nvPr/>
              </p:nvSpPr>
              <p:spPr>
                <a:xfrm>
                  <a:off x="7944984" y="5021855"/>
                  <a:ext cx="654737" cy="4476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H</a:t>
                  </a:r>
                  <a:r>
                    <a:rPr kumimoji="0" lang="en-US" sz="700" b="0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320ACE6-6D88-44D9-A486-32F5313C336B}"/>
                  </a:ext>
                </a:extLst>
              </p:cNvPr>
              <p:cNvGrpSpPr/>
              <p:nvPr/>
            </p:nvGrpSpPr>
            <p:grpSpPr>
              <a:xfrm>
                <a:off x="7461657" y="4449648"/>
                <a:ext cx="793746" cy="542650"/>
                <a:chOff x="7913394" y="5030026"/>
                <a:chExt cx="654734" cy="447613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9B491507-FBE3-47BE-9162-9C74A5EDB7E5}"/>
                    </a:ext>
                  </a:extLst>
                </p:cNvPr>
                <p:cNvSpPr/>
                <p:nvPr/>
              </p:nvSpPr>
              <p:spPr>
                <a:xfrm>
                  <a:off x="8102301" y="5116785"/>
                  <a:ext cx="245236" cy="245236"/>
                </a:xfrm>
                <a:prstGeom prst="ellipse">
                  <a:avLst/>
                </a:prstGeom>
                <a:solidFill>
                  <a:srgbClr val="B31F2D"/>
                </a:solidFill>
                <a:ln w="12700" cap="flat" cmpd="sng" algn="ctr">
                  <a:solidFill>
                    <a:srgbClr val="B31F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1" i="0" u="none" strike="noStrike" kern="0" cap="none" spc="0" normalizeH="0" baseline="30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CF7DE548-1D98-4A76-8CFA-B0E2C986F1E2}"/>
                    </a:ext>
                  </a:extLst>
                </p:cNvPr>
                <p:cNvSpPr txBox="1"/>
                <p:nvPr/>
              </p:nvSpPr>
              <p:spPr>
                <a:xfrm>
                  <a:off x="7913394" y="5030026"/>
                  <a:ext cx="654734" cy="4476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H</a:t>
                  </a:r>
                  <a:r>
                    <a:rPr kumimoji="0" lang="en-US" sz="700" b="0" i="0" u="none" strike="noStrike" kern="0" cap="none" spc="0" normalizeH="0" baseline="30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FC7B557A-79E7-4D2E-AF36-4FADA39D6441}"/>
                  </a:ext>
                </a:extLst>
              </p:cNvPr>
              <p:cNvGrpSpPr/>
              <p:nvPr/>
            </p:nvGrpSpPr>
            <p:grpSpPr>
              <a:xfrm>
                <a:off x="7520267" y="3913565"/>
                <a:ext cx="793749" cy="542648"/>
                <a:chOff x="7964669" y="5019853"/>
                <a:chExt cx="654737" cy="447612"/>
              </a:xfrm>
            </p:grpSpPr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7F65A32C-3A08-440C-8FD4-B53D02CE83C8}"/>
                    </a:ext>
                  </a:extLst>
                </p:cNvPr>
                <p:cNvSpPr/>
                <p:nvPr/>
              </p:nvSpPr>
              <p:spPr>
                <a:xfrm>
                  <a:off x="8133727" y="5116785"/>
                  <a:ext cx="245236" cy="245236"/>
                </a:xfrm>
                <a:prstGeom prst="ellipse">
                  <a:avLst/>
                </a:prstGeom>
                <a:solidFill>
                  <a:srgbClr val="B31F2D"/>
                </a:solidFill>
                <a:ln w="12700" cap="flat" cmpd="sng" algn="ctr">
                  <a:solidFill>
                    <a:srgbClr val="B31F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1" i="0" u="none" strike="noStrike" kern="0" cap="none" spc="0" normalizeH="0" baseline="30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AF53780E-DCED-47AD-8079-FFFCC3864097}"/>
                    </a:ext>
                  </a:extLst>
                </p:cNvPr>
                <p:cNvSpPr txBox="1"/>
                <p:nvPr/>
              </p:nvSpPr>
              <p:spPr>
                <a:xfrm>
                  <a:off x="7964669" y="5019853"/>
                  <a:ext cx="654737" cy="4476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H</a:t>
                  </a:r>
                  <a:r>
                    <a:rPr kumimoji="0" lang="en-US" sz="700" b="0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A58FB357-C5E0-4108-B7F1-66CA740D438E}"/>
                  </a:ext>
                </a:extLst>
              </p:cNvPr>
              <p:cNvGrpSpPr/>
              <p:nvPr/>
            </p:nvGrpSpPr>
            <p:grpSpPr>
              <a:xfrm>
                <a:off x="6130964" y="3785739"/>
                <a:ext cx="793746" cy="542648"/>
                <a:chOff x="7939012" y="5023688"/>
                <a:chExt cx="654734" cy="447612"/>
              </a:xfrm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876E6545-A737-42E6-AA7A-7A5B9AD1AF26}"/>
                    </a:ext>
                  </a:extLst>
                </p:cNvPr>
                <p:cNvSpPr/>
                <p:nvPr/>
              </p:nvSpPr>
              <p:spPr>
                <a:xfrm>
                  <a:off x="8102301" y="5116785"/>
                  <a:ext cx="245236" cy="245236"/>
                </a:xfrm>
                <a:prstGeom prst="ellipse">
                  <a:avLst/>
                </a:prstGeom>
                <a:solidFill>
                  <a:srgbClr val="B31F2D"/>
                </a:solidFill>
                <a:ln w="12700" cap="flat" cmpd="sng" algn="ctr">
                  <a:solidFill>
                    <a:srgbClr val="B31F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1" i="0" u="none" strike="noStrike" kern="0" cap="none" spc="0" normalizeH="0" baseline="30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B4923815-5507-4E64-B3D7-ADF7CBA93CBC}"/>
                    </a:ext>
                  </a:extLst>
                </p:cNvPr>
                <p:cNvSpPr txBox="1"/>
                <p:nvPr/>
              </p:nvSpPr>
              <p:spPr>
                <a:xfrm>
                  <a:off x="7939012" y="5023688"/>
                  <a:ext cx="654734" cy="4476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H</a:t>
                  </a:r>
                  <a:r>
                    <a:rPr kumimoji="0" lang="en-US" sz="700" b="0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72D17174-DA25-4B15-A774-88368CEEBEBE}"/>
                  </a:ext>
                </a:extLst>
              </p:cNvPr>
              <p:cNvGrpSpPr/>
              <p:nvPr/>
            </p:nvGrpSpPr>
            <p:grpSpPr>
              <a:xfrm>
                <a:off x="6177261" y="4189659"/>
                <a:ext cx="793749" cy="542650"/>
                <a:chOff x="7928358" y="5018423"/>
                <a:chExt cx="654738" cy="447615"/>
              </a:xfrm>
            </p:grpSpPr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798F1791-BC9E-4F57-95E0-C1FEB36F725A}"/>
                    </a:ext>
                  </a:extLst>
                </p:cNvPr>
                <p:cNvSpPr/>
                <p:nvPr/>
              </p:nvSpPr>
              <p:spPr>
                <a:xfrm>
                  <a:off x="8102301" y="5116785"/>
                  <a:ext cx="245236" cy="245236"/>
                </a:xfrm>
                <a:prstGeom prst="ellipse">
                  <a:avLst/>
                </a:prstGeom>
                <a:solidFill>
                  <a:srgbClr val="B31F2D"/>
                </a:solidFill>
                <a:ln w="12700" cap="flat" cmpd="sng" algn="ctr">
                  <a:solidFill>
                    <a:srgbClr val="B31F2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1" i="0" u="none" strike="noStrike" kern="0" cap="none" spc="0" normalizeH="0" baseline="30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4D3651B4-3A1F-47FB-B14C-F27C90A22C35}"/>
                    </a:ext>
                  </a:extLst>
                </p:cNvPr>
                <p:cNvSpPr txBox="1"/>
                <p:nvPr/>
              </p:nvSpPr>
              <p:spPr>
                <a:xfrm>
                  <a:off x="7928358" y="5018423"/>
                  <a:ext cx="654738" cy="4476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H</a:t>
                  </a:r>
                  <a:r>
                    <a:rPr kumimoji="0" lang="en-US" sz="700" b="0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</p:grp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780BE27-8815-4BF6-8502-BF4CC1D0774F}"/>
                  </a:ext>
                </a:extLst>
              </p:cNvPr>
              <p:cNvSpPr/>
              <p:nvPr/>
            </p:nvSpPr>
            <p:spPr>
              <a:xfrm>
                <a:off x="1378358" y="5700096"/>
                <a:ext cx="9422529" cy="417248"/>
              </a:xfrm>
              <a:prstGeom prst="rect">
                <a:avLst/>
              </a:prstGeom>
              <a:solidFill>
                <a:srgbClr val="E4E4E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B1E8A1F2-8D74-4DFF-9259-CB0BDE0E242A}"/>
                  </a:ext>
                </a:extLst>
              </p:cNvPr>
              <p:cNvSpPr/>
              <p:nvPr/>
            </p:nvSpPr>
            <p:spPr>
              <a:xfrm>
                <a:off x="1800241" y="-2227919"/>
                <a:ext cx="4134831" cy="542649"/>
              </a:xfrm>
              <a:prstGeom prst="rect">
                <a:avLst/>
              </a:prstGeom>
              <a:solidFill>
                <a:srgbClr val="1BA3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Roboto" panose="02000000000000000000" pitchFamily="2" charset="0"/>
                    <a:cs typeface="Arial" panose="020B0604020202020204" pitchFamily="34" charset="0"/>
                  </a:rPr>
                  <a:t>Alkaline Healthy Cell </a:t>
                </a: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Membrane</a:t>
                </a: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AE1C039-E83E-40DE-9C38-B8CE4334AEC8}"/>
                  </a:ext>
                </a:extLst>
              </p:cNvPr>
              <p:cNvSpPr/>
              <p:nvPr/>
            </p:nvSpPr>
            <p:spPr>
              <a:xfrm>
                <a:off x="6630887" y="-2227919"/>
                <a:ext cx="3576093" cy="542649"/>
              </a:xfrm>
              <a:prstGeom prst="rect">
                <a:avLst/>
              </a:prstGeom>
              <a:solidFill>
                <a:srgbClr val="B31F2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Roboto" panose="02000000000000000000" pitchFamily="2" charset="0"/>
                    <a:cs typeface="Arial" panose="020B0604020202020204" pitchFamily="34" charset="0"/>
                  </a:rPr>
                  <a:t>Acidic Cancer Cell Membrane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E167F703-A3B1-4D6F-9308-1276ED573427}"/>
                  </a:ext>
                </a:extLst>
              </p:cNvPr>
              <p:cNvSpPr txBox="1"/>
              <p:nvPr/>
            </p:nvSpPr>
            <p:spPr>
              <a:xfrm>
                <a:off x="7022072" y="2435717"/>
                <a:ext cx="2383933" cy="688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j-lt"/>
                    <a:ea typeface="Roboto" panose="02000000000000000000" pitchFamily="2" charset="0"/>
                    <a:cs typeface="Arial" panose="020B0604020202020204" pitchFamily="34" charset="0"/>
                  </a:rPr>
                  <a:t>CAB binding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40D6A7-711B-43FE-AD98-2350DCDB55FA}"/>
                  </a:ext>
                </a:extLst>
              </p:cNvPr>
              <p:cNvSpPr txBox="1"/>
              <p:nvPr/>
            </p:nvSpPr>
            <p:spPr>
              <a:xfrm>
                <a:off x="2209189" y="2435717"/>
                <a:ext cx="2881141" cy="688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j-lt"/>
                    <a:ea typeface="Roboto" panose="02000000000000000000" pitchFamily="2" charset="0"/>
                    <a:cs typeface="Arial" panose="020B0604020202020204" pitchFamily="34" charset="0"/>
                  </a:rPr>
                  <a:t>No CAB binding</a:t>
                </a:r>
              </a:p>
            </p:txBody>
          </p:sp>
        </p:grpSp>
        <p:pic>
          <p:nvPicPr>
            <p:cNvPr id="121" name="Picture 120" descr="A close - up of a map&#10;&#10;Description automatically generated with low confidence">
              <a:extLst>
                <a:ext uri="{FF2B5EF4-FFF2-40B4-BE49-F238E27FC236}">
                  <a16:creationId xmlns:a16="http://schemas.microsoft.com/office/drawing/2014/main" id="{EDFB77CB-76C6-4E46-9879-55963B9B7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3985" y="1736906"/>
              <a:ext cx="4780605" cy="1978782"/>
            </a:xfrm>
            <a:prstGeom prst="rect">
              <a:avLst/>
            </a:prstGeom>
          </p:spPr>
        </p:pic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5848ACD-750A-4F89-83D1-2F350708F1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9476" y="1432933"/>
              <a:ext cx="12678" cy="4175825"/>
            </a:xfrm>
            <a:prstGeom prst="line">
              <a:avLst/>
            </a:prstGeom>
            <a:noFill/>
            <a:ln w="19050" cap="flat" cmpd="sng" algn="ctr">
              <a:solidFill>
                <a:srgbClr val="565559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7E1663-4181-4180-B2B2-801CB2A05EFC}"/>
              </a:ext>
            </a:extLst>
          </p:cNvPr>
          <p:cNvSpPr txBox="1"/>
          <p:nvPr/>
        </p:nvSpPr>
        <p:spPr>
          <a:xfrm>
            <a:off x="346734" y="4901976"/>
            <a:ext cx="37609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1. Chang HW, Frey G, Liu H, Xing C, Steinman L, Boyle WJ, Short JM. </a:t>
            </a:r>
            <a:r>
              <a:rPr lang="en-US" sz="600" i="1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Proc Natl </a:t>
            </a:r>
            <a:r>
              <a:rPr lang="en-US" sz="600" i="1" u="none" strike="noStrike" kern="120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Acad</a:t>
            </a:r>
            <a:r>
              <a:rPr lang="en-US" sz="600" i="1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Sci USA. </a:t>
            </a: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2021;118(9):e2020606118.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B406A13-8931-4186-8F78-7EBC206F422A}"/>
              </a:ext>
            </a:extLst>
          </p:cNvPr>
          <p:cNvSpPr txBox="1"/>
          <p:nvPr/>
        </p:nvSpPr>
        <p:spPr>
          <a:xfrm>
            <a:off x="7538085" y="2028856"/>
            <a:ext cx="569426" cy="164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 </a:t>
            </a:r>
            <a:r>
              <a:rPr kumimoji="0" lang="en-US" sz="700" b="1" i="0" u="none" strike="noStrike" kern="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5.8–6.7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E446F34-DB03-45BF-AA84-CCFE04093F6C}"/>
              </a:ext>
            </a:extLst>
          </p:cNvPr>
          <p:cNvSpPr txBox="1"/>
          <p:nvPr/>
        </p:nvSpPr>
        <p:spPr>
          <a:xfrm>
            <a:off x="6099810" y="2028856"/>
            <a:ext cx="621322" cy="164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 </a:t>
            </a:r>
            <a:r>
              <a:rPr kumimoji="0" lang="en-US" sz="700" b="1" i="0" u="none" strike="noStrike" kern="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6.8 to &gt;7.4</a:t>
            </a:r>
          </a:p>
        </p:txBody>
      </p:sp>
    </p:spTree>
    <p:extLst>
      <p:ext uri="{BB962C8B-B14F-4D97-AF65-F5344CB8AC3E}">
        <p14:creationId xmlns:p14="http://schemas.microsoft.com/office/powerpoint/2010/main" val="42765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889385-3CB2-4867-8E99-70C70BD7C0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6186" y="2624157"/>
            <a:ext cx="2745411" cy="2015380"/>
          </a:xfrm>
          <a:prstGeom prst="roundRect">
            <a:avLst>
              <a:gd name="adj" fmla="val 10813"/>
            </a:avLst>
          </a:prstGeom>
          <a:solidFill>
            <a:srgbClr val="C24F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182880" lvl="2" indent="-182880" defTabSz="820295">
              <a:spcBef>
                <a:spcPts val="384"/>
              </a:spcBef>
              <a:spcAft>
                <a:spcPts val="60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  <a:tabLst>
                <a:tab pos="376555" algn="l"/>
                <a:tab pos="377190" algn="l"/>
              </a:tabLst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Humanized anti-AXL IgG1</a:t>
            </a:r>
          </a:p>
          <a:p>
            <a:pPr marL="182880" lvl="2" indent="-182880" defTabSz="820295">
              <a:spcBef>
                <a:spcPts val="384"/>
              </a:spcBef>
              <a:spcAft>
                <a:spcPts val="60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  <a:tabLst>
                <a:tab pos="376555" algn="l"/>
                <a:tab pos="377190" algn="l"/>
              </a:tabLst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~100 </a:t>
            </a:r>
            <a:r>
              <a:rPr lang="en-US" dirty="0" err="1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pM</a:t>
            </a:r>
            <a:r>
              <a:rPr lang="en-US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 affinity (pH 6.5)</a:t>
            </a:r>
          </a:p>
          <a:p>
            <a:pPr marL="182880" lvl="2" indent="-182880" defTabSz="820295">
              <a:spcBef>
                <a:spcPts val="384"/>
              </a:spcBef>
              <a:spcAft>
                <a:spcPts val="60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  <a:tabLst>
                <a:tab pos="376555" algn="l"/>
                <a:tab pos="377190" algn="l"/>
              </a:tabLst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VC-MMAE linker and payload</a:t>
            </a:r>
          </a:p>
          <a:p>
            <a:pPr marL="182880" lvl="2" indent="-182880" defTabSz="820295">
              <a:spcBef>
                <a:spcPts val="384"/>
              </a:spcBef>
              <a:spcAft>
                <a:spcPts val="60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  <a:tabLst>
                <a:tab pos="376555" algn="l"/>
                <a:tab pos="377190" algn="l"/>
              </a:tabLst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DAR 4</a:t>
            </a:r>
          </a:p>
          <a:p>
            <a:pPr marL="182880" lvl="2" indent="-182880" defTabSz="820295">
              <a:spcBef>
                <a:spcPts val="384"/>
              </a:spcBef>
              <a:spcAft>
                <a:spcPts val="60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  <a:tabLst>
                <a:tab pos="376555" algn="l"/>
                <a:tab pos="377190" algn="l"/>
              </a:tabLst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Epitope in Ig loop region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6A420B-FC3A-4497-A818-4F1993911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Mecbotamab</a:t>
            </a:r>
            <a:r>
              <a:rPr lang="en-US" dirty="0"/>
              <a:t> </a:t>
            </a:r>
            <a:r>
              <a:rPr lang="en-US" dirty="0" err="1"/>
              <a:t>Vedotin</a:t>
            </a:r>
            <a:r>
              <a:rPr lang="en-US" dirty="0"/>
              <a:t> (BA3011): a cab-</a:t>
            </a:r>
            <a:r>
              <a:rPr lang="en-US" dirty="0" err="1"/>
              <a:t>axl</a:t>
            </a:r>
            <a:r>
              <a:rPr lang="en-US" dirty="0"/>
              <a:t>-</a:t>
            </a:r>
            <a:r>
              <a:rPr lang="en-US" dirty="0" err="1"/>
              <a:t>adc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244F2F5-8594-4FB6-B47E-DE5EDBBDFE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AXL is expressed in a variety of tumor types, with overexpression associated with metastasis, tumor resistance to chemotherapy, and poor prognosis</a:t>
            </a:r>
            <a:r>
              <a:rPr lang="en-US" baseline="30000" dirty="0"/>
              <a:t>1,2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372D912-EC97-44E8-86FF-E7C4A3043DE2}"/>
              </a:ext>
            </a:extLst>
          </p:cNvPr>
          <p:cNvGrpSpPr>
            <a:grpSpLocks noChangeAspect="1"/>
          </p:cNvGrpSpPr>
          <p:nvPr/>
        </p:nvGrpSpPr>
        <p:grpSpPr>
          <a:xfrm>
            <a:off x="6971188" y="1208598"/>
            <a:ext cx="1518622" cy="2179428"/>
            <a:chOff x="4274611" y="2322142"/>
            <a:chExt cx="2570325" cy="25633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A3078A1-30B9-4C9E-A84E-E5D877C72683}"/>
                </a:ext>
              </a:extLst>
            </p:cNvPr>
            <p:cNvCxnSpPr/>
            <p:nvPr/>
          </p:nvCxnSpPr>
          <p:spPr>
            <a:xfrm flipH="1" flipV="1">
              <a:off x="6288848" y="3526199"/>
              <a:ext cx="99414" cy="6417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48D9769-9AAF-4F21-B125-EA387605405D}"/>
                </a:ext>
              </a:extLst>
            </p:cNvPr>
            <p:cNvCxnSpPr/>
            <p:nvPr/>
          </p:nvCxnSpPr>
          <p:spPr>
            <a:xfrm flipV="1">
              <a:off x="4757790" y="3542113"/>
              <a:ext cx="99414" cy="6417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BCA9D86-0DEB-4B0B-9E32-BF9F58ADE862}"/>
                </a:ext>
              </a:extLst>
            </p:cNvPr>
            <p:cNvGrpSpPr/>
            <p:nvPr/>
          </p:nvGrpSpPr>
          <p:grpSpPr>
            <a:xfrm>
              <a:off x="4274611" y="2322142"/>
              <a:ext cx="2570325" cy="2563367"/>
              <a:chOff x="2727336" y="2208790"/>
              <a:chExt cx="2318116" cy="2370461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96D8E47-A0FC-4283-8887-8514AAC10EBD}"/>
                  </a:ext>
                </a:extLst>
              </p:cNvPr>
              <p:cNvGrpSpPr/>
              <p:nvPr/>
            </p:nvGrpSpPr>
            <p:grpSpPr>
              <a:xfrm>
                <a:off x="2727336" y="2208790"/>
                <a:ext cx="1142406" cy="2370461"/>
                <a:chOff x="8310011" y="3958476"/>
                <a:chExt cx="613250" cy="1272477"/>
              </a:xfrm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47BD4ADA-80CA-4C3C-8761-C7AE3B7E5C85}"/>
                    </a:ext>
                  </a:extLst>
                </p:cNvPr>
                <p:cNvGrpSpPr/>
                <p:nvPr/>
              </p:nvGrpSpPr>
              <p:grpSpPr>
                <a:xfrm flipH="1" flipV="1">
                  <a:off x="8310011" y="3958476"/>
                  <a:ext cx="275272" cy="434865"/>
                  <a:chOff x="4767767" y="4118474"/>
                  <a:chExt cx="275272" cy="434865"/>
                </a:xfrm>
              </p:grpSpPr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2CA8C364-EDFE-4C2D-AD13-526453C3E38E}"/>
                      </a:ext>
                    </a:extLst>
                  </p:cNvPr>
                  <p:cNvSpPr/>
                  <p:nvPr/>
                </p:nvSpPr>
                <p:spPr bwMode="auto">
                  <a:xfrm rot="19500000" flipV="1">
                    <a:off x="4767767" y="4237715"/>
                    <a:ext cx="160317" cy="315624"/>
                  </a:xfrm>
                  <a:prstGeom prst="ellipse">
                    <a:avLst/>
                  </a:prstGeom>
                  <a:solidFill>
                    <a:srgbClr val="E3BDBD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-2500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58FAF050-3C05-4A45-85D4-886F4263BFFD}"/>
                      </a:ext>
                    </a:extLst>
                  </p:cNvPr>
                  <p:cNvSpPr/>
                  <p:nvPr/>
                </p:nvSpPr>
                <p:spPr bwMode="auto">
                  <a:xfrm rot="19500000" flipV="1">
                    <a:off x="4882722" y="4118474"/>
                    <a:ext cx="160317" cy="315624"/>
                  </a:xfrm>
                  <a:prstGeom prst="ellipse">
                    <a:avLst/>
                  </a:prstGeom>
                  <a:solidFill>
                    <a:srgbClr val="C24F4F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-2500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2" name="Group 120">
                  <a:extLst>
                    <a:ext uri="{FF2B5EF4-FFF2-40B4-BE49-F238E27FC236}">
                      <a16:creationId xmlns:a16="http://schemas.microsoft.com/office/drawing/2014/main" id="{1CB87D81-FEAB-46A1-AEA5-4733C02D879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762944" y="4436510"/>
                  <a:ext cx="160317" cy="794443"/>
                  <a:chOff x="4403953" y="4020003"/>
                  <a:chExt cx="285008" cy="1412342"/>
                </a:xfrm>
              </p:grpSpPr>
              <p:grpSp>
                <p:nvGrpSpPr>
                  <p:cNvPr id="65" name="Group 76">
                    <a:extLst>
                      <a:ext uri="{FF2B5EF4-FFF2-40B4-BE49-F238E27FC236}">
                        <a16:creationId xmlns:a16="http://schemas.microsoft.com/office/drawing/2014/main" id="{8F27AFE3-D58F-4D0E-831C-3B178D0DD0A4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497325" y="4020003"/>
                    <a:ext cx="57303" cy="348695"/>
                    <a:chOff x="7326174" y="3981903"/>
                    <a:chExt cx="57303" cy="348695"/>
                  </a:xfrm>
                </p:grpSpPr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4C7E371C-E700-4041-BF44-5F9F6C0BD771}"/>
                        </a:ext>
                      </a:extLst>
                    </p:cNvPr>
                    <p:cNvCxnSpPr/>
                    <p:nvPr/>
                  </p:nvCxnSpPr>
                  <p:spPr bwMode="auto">
                    <a:xfrm rot="5400000">
                      <a:off x="7234734" y="4239158"/>
                      <a:ext cx="18288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44450" cap="rnd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0C3C03D7-A4C5-401A-8902-690C47FB0F2B}"/>
                        </a:ext>
                      </a:extLst>
                    </p:cNvPr>
                    <p:cNvCxnSpPr/>
                    <p:nvPr/>
                  </p:nvCxnSpPr>
                  <p:spPr bwMode="auto">
                    <a:xfrm rot="7800000">
                      <a:off x="7292037" y="4073343"/>
                      <a:ext cx="18288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44450" cap="rnd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DACB4DD3-8CD0-4EC6-9569-93A254AF0C3F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4403953" y="4268252"/>
                    <a:ext cx="285008" cy="561109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-2500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75F5F186-802E-4A39-A8D3-5D2657E7CD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H="1">
                    <a:off x="4403953" y="4871236"/>
                    <a:ext cx="285008" cy="561109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-2500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C6A6B0D6-FD98-42A4-943A-50A4ABA96EC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9569927" flipH="1">
                  <a:off x="8634656" y="4195033"/>
                  <a:ext cx="160317" cy="315624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30996D88-48D3-454D-BBD9-689E23A949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9569927" flipH="1">
                  <a:off x="8511173" y="4316825"/>
                  <a:ext cx="160317" cy="315624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902D6F2-1659-465C-94FA-A3F74FEAE99C}"/>
                  </a:ext>
                </a:extLst>
              </p:cNvPr>
              <p:cNvGrpSpPr/>
              <p:nvPr/>
            </p:nvGrpSpPr>
            <p:grpSpPr>
              <a:xfrm flipV="1">
                <a:off x="4532656" y="2218490"/>
                <a:ext cx="512796" cy="810098"/>
                <a:chOff x="4767767" y="4118474"/>
                <a:chExt cx="275272" cy="434865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FCA5091E-F5AA-4AB6-98D4-9BC9799D2145}"/>
                    </a:ext>
                  </a:extLst>
                </p:cNvPr>
                <p:cNvSpPr/>
                <p:nvPr/>
              </p:nvSpPr>
              <p:spPr bwMode="auto">
                <a:xfrm rot="19500000" flipV="1">
                  <a:off x="4767767" y="4237715"/>
                  <a:ext cx="160317" cy="315624"/>
                </a:xfrm>
                <a:prstGeom prst="ellipse">
                  <a:avLst/>
                </a:prstGeom>
                <a:solidFill>
                  <a:srgbClr val="E3BDBD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FFCD8549-5278-4858-8FB2-9274A701BE9F}"/>
                    </a:ext>
                  </a:extLst>
                </p:cNvPr>
                <p:cNvSpPr/>
                <p:nvPr/>
              </p:nvSpPr>
              <p:spPr bwMode="auto">
                <a:xfrm rot="19500000" flipV="1">
                  <a:off x="4882722" y="4118474"/>
                  <a:ext cx="160317" cy="315624"/>
                </a:xfrm>
                <a:prstGeom prst="ellipse">
                  <a:avLst/>
                </a:prstGeom>
                <a:solidFill>
                  <a:srgbClr val="C24F4F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endParaRPr>
                </a:p>
              </p:txBody>
            </p: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E5E0B4A-D12E-4CD6-88AE-1CA8588C5DBA}"/>
                  </a:ext>
                </a:extLst>
              </p:cNvPr>
              <p:cNvCxnSpPr/>
              <p:nvPr/>
            </p:nvCxnSpPr>
            <p:spPr bwMode="auto">
              <a:xfrm rot="5400000">
                <a:off x="3971896" y="3366623"/>
                <a:ext cx="191634" cy="0"/>
              </a:xfrm>
              <a:prstGeom prst="line">
                <a:avLst/>
              </a:prstGeom>
              <a:solidFill>
                <a:schemeClr val="accent1"/>
              </a:solidFill>
              <a:ln w="444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8453C4C-04DE-47A7-86D7-502336D3059F}"/>
                  </a:ext>
                </a:extLst>
              </p:cNvPr>
              <p:cNvCxnSpPr/>
              <p:nvPr/>
            </p:nvCxnSpPr>
            <p:spPr bwMode="auto">
              <a:xfrm rot="7800000">
                <a:off x="4037918" y="3192871"/>
                <a:ext cx="191634" cy="0"/>
              </a:xfrm>
              <a:prstGeom prst="line">
                <a:avLst/>
              </a:prstGeom>
              <a:solidFill>
                <a:schemeClr val="accent1"/>
              </a:solidFill>
              <a:ln w="444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0709EDB-D536-438A-86BA-66ACA2CAD8AE}"/>
                  </a:ext>
                </a:extLst>
              </p:cNvPr>
              <p:cNvSpPr/>
              <p:nvPr/>
            </p:nvSpPr>
            <p:spPr bwMode="auto">
              <a:xfrm>
                <a:off x="3926950" y="3351210"/>
                <a:ext cx="298650" cy="58796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51C1813-F423-4E23-A451-238F9E49F2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26950" y="3983056"/>
                <a:ext cx="298650" cy="58796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B85637D-D5DB-4196-85A1-65BB513237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30073">
                <a:off x="4142030" y="2659165"/>
                <a:ext cx="298650" cy="58796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BAD0476-36EB-47E6-A4EB-96A9084F72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30073">
                <a:off x="4372063" y="2886048"/>
                <a:ext cx="298650" cy="58796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BABE721-0E74-4F9A-AB35-854055A03868}"/>
                </a:ext>
              </a:extLst>
            </p:cNvPr>
            <p:cNvSpPr/>
            <p:nvPr/>
          </p:nvSpPr>
          <p:spPr>
            <a:xfrm>
              <a:off x="4601280" y="3560686"/>
              <a:ext cx="186155" cy="200055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A619F7D-4480-4776-90F1-6A2327CCC15B}"/>
                </a:ext>
              </a:extLst>
            </p:cNvPr>
            <p:cNvSpPr/>
            <p:nvPr/>
          </p:nvSpPr>
          <p:spPr>
            <a:xfrm>
              <a:off x="4960580" y="3817481"/>
              <a:ext cx="186155" cy="200055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A80CA76-57EE-45A6-810E-D427B8F10749}"/>
                </a:ext>
              </a:extLst>
            </p:cNvPr>
            <p:cNvCxnSpPr>
              <a:stCxn id="46" idx="6"/>
              <a:endCxn id="66" idx="6"/>
            </p:cNvCxnSpPr>
            <p:nvPr/>
          </p:nvCxnSpPr>
          <p:spPr>
            <a:xfrm flipV="1">
              <a:off x="5146735" y="3884336"/>
              <a:ext cx="63432" cy="3317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211608D-EE39-49C5-9521-D25A4F51A9A4}"/>
                </a:ext>
              </a:extLst>
            </p:cNvPr>
            <p:cNvSpPr/>
            <p:nvPr/>
          </p:nvSpPr>
          <p:spPr>
            <a:xfrm flipH="1">
              <a:off x="6358617" y="3544772"/>
              <a:ext cx="186155" cy="200055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9AEFCB7-8C35-43A1-B606-0A3C9B89D2B0}"/>
                </a:ext>
              </a:extLst>
            </p:cNvPr>
            <p:cNvSpPr/>
            <p:nvPr/>
          </p:nvSpPr>
          <p:spPr>
            <a:xfrm flipH="1">
              <a:off x="5999317" y="3801567"/>
              <a:ext cx="186155" cy="200055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72A81C2-EE60-448B-9393-54DDAF4997A5}"/>
                </a:ext>
              </a:extLst>
            </p:cNvPr>
            <p:cNvCxnSpPr>
              <a:stCxn id="49" idx="6"/>
            </p:cNvCxnSpPr>
            <p:nvPr/>
          </p:nvCxnSpPr>
          <p:spPr>
            <a:xfrm flipH="1" flipV="1">
              <a:off x="5935885" y="3868422"/>
              <a:ext cx="63432" cy="3317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3905ED9-E38B-4EA8-9F27-60CEFE96727D}"/>
              </a:ext>
            </a:extLst>
          </p:cNvPr>
          <p:cNvSpPr txBox="1"/>
          <p:nvPr/>
        </p:nvSpPr>
        <p:spPr>
          <a:xfrm>
            <a:off x="5659607" y="1554527"/>
            <a:ext cx="932663" cy="15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BB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CAB-tumor </a:t>
            </a:r>
            <a:r>
              <a:rPr lang="en-US" sz="900" b="1" dirty="0">
                <a:solidFill>
                  <a:srgbClr val="BB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BB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ell </a:t>
            </a:r>
            <a:r>
              <a:rPr lang="en-US" sz="900" b="1" dirty="0">
                <a:solidFill>
                  <a:srgbClr val="BB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target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56555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D6438F5-C375-4A25-9826-30DD0A385E43}"/>
              </a:ext>
            </a:extLst>
          </p:cNvPr>
          <p:cNvSpPr txBox="1"/>
          <p:nvPr/>
        </p:nvSpPr>
        <p:spPr>
          <a:xfrm>
            <a:off x="8215402" y="2427392"/>
            <a:ext cx="913141" cy="25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BB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Cytotoxic payload and linker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565559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9B0AB9-E24F-4A36-A672-460BD3E26175}"/>
              </a:ext>
            </a:extLst>
          </p:cNvPr>
          <p:cNvSpPr txBox="1"/>
          <p:nvPr/>
        </p:nvSpPr>
        <p:spPr>
          <a:xfrm>
            <a:off x="346734" y="4901976"/>
            <a:ext cx="771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1. Gay CM, Balaji K, Byers LA. </a:t>
            </a:r>
            <a:r>
              <a:rPr lang="en-US" sz="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Br J Cancer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. 2017;116(4):415-423. 2. Zhang G, Wang M, Zhao H, Cui W. </a:t>
            </a:r>
            <a:r>
              <a:rPr lang="en-US" sz="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Oncol Lett. 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2018;15(3):2726-2734. </a:t>
            </a:r>
            <a:endParaRPr lang="en-US" sz="600" i="0" u="none" strike="noStrike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+mn-ea"/>
              <a:cs typeface="Arial Narrow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Abbreviations: ADC, antibody-drug conjugate; AM, affinity matched; CAB, conditionally active biologic; DAR, drug antibody ratio; ELISA, enzyme linked immunosorbent assay; Ig, immunoglobulin; OD, optical density; VC-MMAE, valine-citrulline </a:t>
            </a:r>
            <a:r>
              <a:rPr lang="en-US" sz="600" i="0" u="none" strike="noStrike" kern="120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monomethylauristatin</a:t>
            </a: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E.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B7B9F0-1DF9-1327-EACA-4F4F31E613ED}"/>
              </a:ext>
            </a:extLst>
          </p:cNvPr>
          <p:cNvGrpSpPr/>
          <p:nvPr/>
        </p:nvGrpSpPr>
        <p:grpSpPr>
          <a:xfrm>
            <a:off x="525190" y="1570927"/>
            <a:ext cx="3776472" cy="422281"/>
            <a:chOff x="554499" y="1496944"/>
            <a:chExt cx="3776472" cy="422281"/>
          </a:xfrm>
          <a:solidFill>
            <a:schemeClr val="bg1">
              <a:lumMod val="9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4F3C21-48C8-44F1-18C9-5A935D835A54}"/>
                </a:ext>
              </a:extLst>
            </p:cNvPr>
            <p:cNvSpPr/>
            <p:nvPr/>
          </p:nvSpPr>
          <p:spPr>
            <a:xfrm>
              <a:off x="554500" y="1496944"/>
              <a:ext cx="3773852" cy="42228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0"/>
              </a:defPPr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Roboto"/>
                  <a:cs typeface="Roboto"/>
                </a:rPr>
                <a:t>CAB-AXL-ADC pH binding inflection point adjusted for tumor microenvironment selectivity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 Narrow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64D8575-C205-04B6-39F7-8D807A195F45}"/>
                </a:ext>
              </a:extLst>
            </p:cNvPr>
            <p:cNvCxnSpPr>
              <a:cxnSpLocks/>
            </p:cNvCxnSpPr>
            <p:nvPr/>
          </p:nvCxnSpPr>
          <p:spPr>
            <a:xfrm>
              <a:off x="554499" y="1496944"/>
              <a:ext cx="3776472" cy="0"/>
            </a:xfrm>
            <a:prstGeom prst="line">
              <a:avLst/>
            </a:prstGeom>
            <a:grpFill/>
            <a:ln>
              <a:solidFill>
                <a:srgbClr val="C24F4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54B8BA9-5612-B4F3-CF08-089A9C95D2C4}"/>
              </a:ext>
            </a:extLst>
          </p:cNvPr>
          <p:cNvGrpSpPr/>
          <p:nvPr/>
        </p:nvGrpSpPr>
        <p:grpSpPr>
          <a:xfrm>
            <a:off x="482478" y="1979470"/>
            <a:ext cx="3819184" cy="2715349"/>
            <a:chOff x="482478" y="2100997"/>
            <a:chExt cx="3819184" cy="27153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B3288E-8F64-B320-D715-8EDB59FDD5D0}"/>
                </a:ext>
              </a:extLst>
            </p:cNvPr>
            <p:cNvSpPr txBox="1"/>
            <p:nvPr/>
          </p:nvSpPr>
          <p:spPr>
            <a:xfrm>
              <a:off x="2512613" y="4585546"/>
              <a:ext cx="1789049" cy="230800"/>
            </a:xfrm>
            <a:prstGeom prst="rect">
              <a:avLst/>
            </a:prstGeom>
            <a:noFill/>
          </p:spPr>
          <p:txBody>
            <a:bodyPr wrap="square" lIns="91407" tIns="45704" rIns="91407" bIns="4570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MS PGothic" panose="020B0600070205080204" pitchFamily="34" charset="-128"/>
                  <a:cs typeface="+mn-cs"/>
                </a:rPr>
                <a:t>≥7.4 is pH of normal cell</a:t>
              </a:r>
            </a:p>
          </p:txBody>
        </p:sp>
        <p:sp>
          <p:nvSpPr>
            <p:cNvPr id="11" name="Rectangle 58">
              <a:extLst>
                <a:ext uri="{FF2B5EF4-FFF2-40B4-BE49-F238E27FC236}">
                  <a16:creationId xmlns:a16="http://schemas.microsoft.com/office/drawing/2014/main" id="{F3A3B7EC-2713-E83B-49F9-6960D6487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456" y="4446062"/>
              <a:ext cx="107825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pH value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532E8C7-9D3E-8476-6C92-4346571E96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6882" y="2260992"/>
              <a:ext cx="3749665" cy="2324554"/>
              <a:chOff x="1627019" y="2936240"/>
              <a:chExt cx="2798225" cy="145971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7348435-BEE1-A294-D3BB-7EA83724AA22}"/>
                  </a:ext>
                </a:extLst>
              </p:cNvPr>
              <p:cNvGrpSpPr/>
              <p:nvPr/>
            </p:nvGrpSpPr>
            <p:grpSpPr>
              <a:xfrm>
                <a:off x="3584258" y="4121634"/>
                <a:ext cx="236481" cy="274320"/>
                <a:chOff x="4781512" y="5849667"/>
                <a:chExt cx="236481" cy="336214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9D5A6A1D-7920-4F45-963A-034E33CA9792}"/>
                    </a:ext>
                  </a:extLst>
                </p:cNvPr>
                <p:cNvCxnSpPr/>
                <p:nvPr/>
              </p:nvCxnSpPr>
              <p:spPr bwMode="auto">
                <a:xfrm flipH="1">
                  <a:off x="4781512" y="5854922"/>
                  <a:ext cx="0" cy="269653"/>
                </a:xfrm>
                <a:prstGeom prst="line">
                  <a:avLst/>
                </a:prstGeom>
                <a:solidFill>
                  <a:srgbClr val="B1772B"/>
                </a:solidFill>
                <a:ln w="9525" cap="flat" cmpd="sng" algn="ctr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E9ED21FC-0C5B-48F2-3753-42DD74254862}"/>
                    </a:ext>
                  </a:extLst>
                </p:cNvPr>
                <p:cNvCxnSpPr/>
                <p:nvPr/>
              </p:nvCxnSpPr>
              <p:spPr bwMode="auto">
                <a:xfrm flipH="1">
                  <a:off x="5017993" y="5849667"/>
                  <a:ext cx="0" cy="269653"/>
                </a:xfrm>
                <a:prstGeom prst="line">
                  <a:avLst/>
                </a:prstGeom>
                <a:solidFill>
                  <a:srgbClr val="B1772B"/>
                </a:solidFill>
                <a:ln w="9525" cap="flat" cmpd="sng" algn="ctr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0" name="Left Brace 99">
                  <a:extLst>
                    <a:ext uri="{FF2B5EF4-FFF2-40B4-BE49-F238E27FC236}">
                      <a16:creationId xmlns:a16="http://schemas.microsoft.com/office/drawing/2014/main" id="{08956595-706E-7833-B3C0-34866379B70D}"/>
                    </a:ext>
                  </a:extLst>
                </p:cNvPr>
                <p:cNvSpPr/>
                <p:nvPr/>
              </p:nvSpPr>
              <p:spPr bwMode="auto">
                <a:xfrm rot="16200000">
                  <a:off x="4876800" y="6050507"/>
                  <a:ext cx="45719" cy="225030"/>
                </a:xfrm>
                <a:prstGeom prst="leftBrac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1" charset="-128"/>
                    <a:cs typeface="+mn-cs"/>
                  </a:endParaRP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6386DE2-D3E4-9882-F92A-9F7B291531A8}"/>
                  </a:ext>
                </a:extLst>
              </p:cNvPr>
              <p:cNvSpPr/>
              <p:nvPr/>
            </p:nvSpPr>
            <p:spPr bwMode="auto">
              <a:xfrm>
                <a:off x="3589891" y="3012441"/>
                <a:ext cx="231801" cy="1125135"/>
              </a:xfrm>
              <a:prstGeom prst="rect">
                <a:avLst/>
              </a:prstGeom>
              <a:solidFill>
                <a:srgbClr val="0070C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7" tIns="45704" rIns="91407" bIns="45704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1" charset="-128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DB2A7D-6E62-1150-4956-0C785CD63A22}"/>
                  </a:ext>
                </a:extLst>
              </p:cNvPr>
              <p:cNvSpPr txBox="1"/>
              <p:nvPr/>
            </p:nvSpPr>
            <p:spPr>
              <a:xfrm rot="16200000">
                <a:off x="3538694" y="3469363"/>
                <a:ext cx="319256" cy="206689"/>
              </a:xfrm>
              <a:prstGeom prst="rect">
                <a:avLst/>
              </a:prstGeom>
              <a:noFill/>
            </p:spPr>
            <p:txBody>
              <a:bodyPr wrap="none" lIns="91407" tIns="45704" rIns="91407" bIns="45704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MS PGothic" panose="020B0600070205080204" pitchFamily="34" charset="-128"/>
                    <a:cs typeface="+mn-cs"/>
                  </a:rPr>
                  <a:t>Blood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82638E-9BAE-5AAB-9724-2D7110576176}"/>
                  </a:ext>
                </a:extLst>
              </p:cNvPr>
              <p:cNvSpPr txBox="1"/>
              <p:nvPr/>
            </p:nvSpPr>
            <p:spPr>
              <a:xfrm>
                <a:off x="3775437" y="2960654"/>
                <a:ext cx="649807" cy="154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MS PGothic" panose="020B0600070205080204" pitchFamily="34" charset="-128"/>
                    <a:cs typeface="+mn-cs"/>
                  </a:rPr>
                  <a:t>Non-CAB AM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4AA860-772E-822F-AD6A-61D0DC7B0D46}"/>
                  </a:ext>
                </a:extLst>
              </p:cNvPr>
              <p:cNvSpPr txBox="1"/>
              <p:nvPr/>
            </p:nvSpPr>
            <p:spPr>
              <a:xfrm>
                <a:off x="3775437" y="4024457"/>
                <a:ext cx="450032" cy="251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MS PGothic" panose="020B0600070205080204" pitchFamily="34" charset="-128"/>
                    <a:cs typeface="+mn-cs"/>
                  </a:rPr>
                  <a:t>CAB AM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35104370-8090-2FB2-7CEE-00BDFD675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577" y="4187529"/>
                <a:ext cx="167476" cy="8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6.00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13FDD823-2201-D81E-B764-09DBD42B6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3566" y="4187529"/>
                <a:ext cx="167476" cy="8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6.25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7">
                <a:extLst>
                  <a:ext uri="{FF2B5EF4-FFF2-40B4-BE49-F238E27FC236}">
                    <a16:creationId xmlns:a16="http://schemas.microsoft.com/office/drawing/2014/main" id="{CB33E20A-1586-C36F-662F-8DE93205C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2966" y="4187529"/>
                <a:ext cx="167476" cy="8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6.50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8">
                <a:extLst>
                  <a:ext uri="{FF2B5EF4-FFF2-40B4-BE49-F238E27FC236}">
                    <a16:creationId xmlns:a16="http://schemas.microsoft.com/office/drawing/2014/main" id="{13861528-5965-2633-ABFE-13F966758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953" y="4187529"/>
                <a:ext cx="167476" cy="8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6.75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9">
                <a:extLst>
                  <a:ext uri="{FF2B5EF4-FFF2-40B4-BE49-F238E27FC236}">
                    <a16:creationId xmlns:a16="http://schemas.microsoft.com/office/drawing/2014/main" id="{A2C0C167-1F7E-AF75-A7CE-34A5D907A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4940" y="4187529"/>
                <a:ext cx="167476" cy="8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7.00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2E24DAA3-79FA-787A-6060-F41FEB968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4340" y="4187529"/>
                <a:ext cx="167476" cy="8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7.25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11">
                <a:extLst>
                  <a:ext uri="{FF2B5EF4-FFF2-40B4-BE49-F238E27FC236}">
                    <a16:creationId xmlns:a16="http://schemas.microsoft.com/office/drawing/2014/main" id="{63019E75-EC62-ED54-9071-F868F0528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5327" y="4187529"/>
                <a:ext cx="167476" cy="8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7.50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130AD428-E45A-4C4F-ACEA-CF9871DFB6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9300" y="4141153"/>
                <a:ext cx="1806575" cy="33338"/>
              </a:xfrm>
              <a:custGeom>
                <a:avLst/>
                <a:gdLst>
                  <a:gd name="T0" fmla="*/ 0 w 1138"/>
                  <a:gd name="T1" fmla="*/ 0 h 21"/>
                  <a:gd name="T2" fmla="*/ 1138 w 1138"/>
                  <a:gd name="T3" fmla="*/ 0 h 21"/>
                  <a:gd name="T4" fmla="*/ 75 w 1138"/>
                  <a:gd name="T5" fmla="*/ 0 h 21"/>
                  <a:gd name="T6" fmla="*/ 75 w 1138"/>
                  <a:gd name="T7" fmla="*/ 21 h 21"/>
                  <a:gd name="T8" fmla="*/ 251 w 1138"/>
                  <a:gd name="T9" fmla="*/ 0 h 21"/>
                  <a:gd name="T10" fmla="*/ 251 w 1138"/>
                  <a:gd name="T11" fmla="*/ 21 h 21"/>
                  <a:gd name="T12" fmla="*/ 427 w 1138"/>
                  <a:gd name="T13" fmla="*/ 0 h 21"/>
                  <a:gd name="T14" fmla="*/ 427 w 1138"/>
                  <a:gd name="T15" fmla="*/ 21 h 21"/>
                  <a:gd name="T16" fmla="*/ 604 w 1138"/>
                  <a:gd name="T17" fmla="*/ 0 h 21"/>
                  <a:gd name="T18" fmla="*/ 604 w 1138"/>
                  <a:gd name="T19" fmla="*/ 21 h 21"/>
                  <a:gd name="T20" fmla="*/ 781 w 1138"/>
                  <a:gd name="T21" fmla="*/ 0 h 21"/>
                  <a:gd name="T22" fmla="*/ 781 w 1138"/>
                  <a:gd name="T23" fmla="*/ 21 h 21"/>
                  <a:gd name="T24" fmla="*/ 957 w 1138"/>
                  <a:gd name="T25" fmla="*/ 0 h 21"/>
                  <a:gd name="T26" fmla="*/ 957 w 1138"/>
                  <a:gd name="T27" fmla="*/ 21 h 21"/>
                  <a:gd name="T28" fmla="*/ 1134 w 1138"/>
                  <a:gd name="T29" fmla="*/ 0 h 21"/>
                  <a:gd name="T30" fmla="*/ 1134 w 1138"/>
                  <a:gd name="T3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8" h="21">
                    <a:moveTo>
                      <a:pt x="0" y="0"/>
                    </a:moveTo>
                    <a:lnTo>
                      <a:pt x="1138" y="0"/>
                    </a:lnTo>
                    <a:moveTo>
                      <a:pt x="75" y="0"/>
                    </a:moveTo>
                    <a:lnTo>
                      <a:pt x="75" y="21"/>
                    </a:lnTo>
                    <a:moveTo>
                      <a:pt x="251" y="0"/>
                    </a:moveTo>
                    <a:lnTo>
                      <a:pt x="251" y="21"/>
                    </a:lnTo>
                    <a:moveTo>
                      <a:pt x="427" y="0"/>
                    </a:moveTo>
                    <a:lnTo>
                      <a:pt x="427" y="21"/>
                    </a:lnTo>
                    <a:moveTo>
                      <a:pt x="604" y="0"/>
                    </a:moveTo>
                    <a:lnTo>
                      <a:pt x="604" y="21"/>
                    </a:lnTo>
                    <a:moveTo>
                      <a:pt x="781" y="0"/>
                    </a:moveTo>
                    <a:lnTo>
                      <a:pt x="781" y="21"/>
                    </a:lnTo>
                    <a:moveTo>
                      <a:pt x="957" y="0"/>
                    </a:moveTo>
                    <a:lnTo>
                      <a:pt x="957" y="21"/>
                    </a:lnTo>
                    <a:moveTo>
                      <a:pt x="1134" y="0"/>
                    </a:moveTo>
                    <a:lnTo>
                      <a:pt x="1134" y="21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27" name="Rectangle 13">
                <a:extLst>
                  <a:ext uri="{FF2B5EF4-FFF2-40B4-BE49-F238E27FC236}">
                    <a16:creationId xmlns:a16="http://schemas.microsoft.com/office/drawing/2014/main" id="{211F5152-5CB0-D618-1E5A-48F99A765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9961" y="4099940"/>
                <a:ext cx="47851" cy="8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0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28" name="Rectangle 14">
                <a:extLst>
                  <a:ext uri="{FF2B5EF4-FFF2-40B4-BE49-F238E27FC236}">
                    <a16:creationId xmlns:a16="http://schemas.microsoft.com/office/drawing/2014/main" id="{BC9A9AF5-A4C9-AE52-5718-7FA8C8EA6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110" y="3812604"/>
                <a:ext cx="95701" cy="8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25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29" name="Rectangle 15">
                <a:extLst>
                  <a:ext uri="{FF2B5EF4-FFF2-40B4-BE49-F238E27FC236}">
                    <a16:creationId xmlns:a16="http://schemas.microsoft.com/office/drawing/2014/main" id="{004EE56D-CA8C-C47A-4EA5-6229A646C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110" y="3525267"/>
                <a:ext cx="95701" cy="8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50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30" name="Rectangle 16">
                <a:extLst>
                  <a:ext uri="{FF2B5EF4-FFF2-40B4-BE49-F238E27FC236}">
                    <a16:creationId xmlns:a16="http://schemas.microsoft.com/office/drawing/2014/main" id="{DCCAA450-CB85-EF77-2490-E0A0EDFEA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110" y="3237929"/>
                <a:ext cx="95701" cy="8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75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31" name="Rectangle 17">
                <a:extLst>
                  <a:ext uri="{FF2B5EF4-FFF2-40B4-BE49-F238E27FC236}">
                    <a16:creationId xmlns:a16="http://schemas.microsoft.com/office/drawing/2014/main" id="{3816E316-9C8D-7BAC-7E51-E2937E575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4258" y="2956940"/>
                <a:ext cx="143551" cy="86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100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C0A636FD-22FE-83FD-7F38-3B21F7E036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2313" y="2936240"/>
                <a:ext cx="33338" cy="1209675"/>
              </a:xfrm>
              <a:custGeom>
                <a:avLst/>
                <a:gdLst>
                  <a:gd name="T0" fmla="*/ 21 w 21"/>
                  <a:gd name="T1" fmla="*/ 762 h 762"/>
                  <a:gd name="T2" fmla="*/ 21 w 21"/>
                  <a:gd name="T3" fmla="*/ 0 h 762"/>
                  <a:gd name="T4" fmla="*/ 21 w 21"/>
                  <a:gd name="T5" fmla="*/ 759 h 762"/>
                  <a:gd name="T6" fmla="*/ 0 w 21"/>
                  <a:gd name="T7" fmla="*/ 759 h 762"/>
                  <a:gd name="T8" fmla="*/ 21 w 21"/>
                  <a:gd name="T9" fmla="*/ 579 h 762"/>
                  <a:gd name="T10" fmla="*/ 0 w 21"/>
                  <a:gd name="T11" fmla="*/ 579 h 762"/>
                  <a:gd name="T12" fmla="*/ 21 w 21"/>
                  <a:gd name="T13" fmla="*/ 399 h 762"/>
                  <a:gd name="T14" fmla="*/ 0 w 21"/>
                  <a:gd name="T15" fmla="*/ 399 h 762"/>
                  <a:gd name="T16" fmla="*/ 21 w 21"/>
                  <a:gd name="T17" fmla="*/ 219 h 762"/>
                  <a:gd name="T18" fmla="*/ 0 w 21"/>
                  <a:gd name="T19" fmla="*/ 219 h 762"/>
                  <a:gd name="T20" fmla="*/ 21 w 21"/>
                  <a:gd name="T21" fmla="*/ 40 h 762"/>
                  <a:gd name="T22" fmla="*/ 0 w 21"/>
                  <a:gd name="T23" fmla="*/ 4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62">
                    <a:moveTo>
                      <a:pt x="21" y="762"/>
                    </a:moveTo>
                    <a:lnTo>
                      <a:pt x="21" y="0"/>
                    </a:lnTo>
                    <a:moveTo>
                      <a:pt x="21" y="759"/>
                    </a:moveTo>
                    <a:lnTo>
                      <a:pt x="0" y="759"/>
                    </a:lnTo>
                    <a:moveTo>
                      <a:pt x="21" y="579"/>
                    </a:moveTo>
                    <a:lnTo>
                      <a:pt x="0" y="579"/>
                    </a:lnTo>
                    <a:moveTo>
                      <a:pt x="21" y="399"/>
                    </a:moveTo>
                    <a:lnTo>
                      <a:pt x="0" y="399"/>
                    </a:lnTo>
                    <a:moveTo>
                      <a:pt x="21" y="219"/>
                    </a:moveTo>
                    <a:lnTo>
                      <a:pt x="0" y="219"/>
                    </a:lnTo>
                    <a:moveTo>
                      <a:pt x="21" y="40"/>
                    </a:moveTo>
                    <a:lnTo>
                      <a:pt x="0" y="40"/>
                    </a:lnTo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F677D146-BF8E-9CEC-3E97-55BC4E814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363" y="3018790"/>
                <a:ext cx="1568450" cy="1106488"/>
              </a:xfrm>
              <a:custGeom>
                <a:avLst/>
                <a:gdLst>
                  <a:gd name="T0" fmla="*/ 15 w 988"/>
                  <a:gd name="T1" fmla="*/ 1 h 697"/>
                  <a:gd name="T2" fmla="*/ 39 w 988"/>
                  <a:gd name="T3" fmla="*/ 3 h 697"/>
                  <a:gd name="T4" fmla="*/ 64 w 988"/>
                  <a:gd name="T5" fmla="*/ 6 h 697"/>
                  <a:gd name="T6" fmla="*/ 84 w 988"/>
                  <a:gd name="T7" fmla="*/ 9 h 697"/>
                  <a:gd name="T8" fmla="*/ 109 w 988"/>
                  <a:gd name="T9" fmla="*/ 15 h 697"/>
                  <a:gd name="T10" fmla="*/ 130 w 988"/>
                  <a:gd name="T11" fmla="*/ 19 h 697"/>
                  <a:gd name="T12" fmla="*/ 151 w 988"/>
                  <a:gd name="T13" fmla="*/ 27 h 697"/>
                  <a:gd name="T14" fmla="*/ 175 w 988"/>
                  <a:gd name="T15" fmla="*/ 38 h 697"/>
                  <a:gd name="T16" fmla="*/ 195 w 988"/>
                  <a:gd name="T17" fmla="*/ 51 h 697"/>
                  <a:gd name="T18" fmla="*/ 212 w 988"/>
                  <a:gd name="T19" fmla="*/ 63 h 697"/>
                  <a:gd name="T20" fmla="*/ 233 w 988"/>
                  <a:gd name="T21" fmla="*/ 82 h 697"/>
                  <a:gd name="T22" fmla="*/ 246 w 988"/>
                  <a:gd name="T23" fmla="*/ 95 h 697"/>
                  <a:gd name="T24" fmla="*/ 261 w 988"/>
                  <a:gd name="T25" fmla="*/ 113 h 697"/>
                  <a:gd name="T26" fmla="*/ 274 w 988"/>
                  <a:gd name="T27" fmla="*/ 130 h 697"/>
                  <a:gd name="T28" fmla="*/ 286 w 988"/>
                  <a:gd name="T29" fmla="*/ 149 h 697"/>
                  <a:gd name="T30" fmla="*/ 298 w 988"/>
                  <a:gd name="T31" fmla="*/ 167 h 697"/>
                  <a:gd name="T32" fmla="*/ 309 w 988"/>
                  <a:gd name="T33" fmla="*/ 187 h 697"/>
                  <a:gd name="T34" fmla="*/ 321 w 988"/>
                  <a:gd name="T35" fmla="*/ 209 h 697"/>
                  <a:gd name="T36" fmla="*/ 332 w 988"/>
                  <a:gd name="T37" fmla="*/ 230 h 697"/>
                  <a:gd name="T38" fmla="*/ 344 w 988"/>
                  <a:gd name="T39" fmla="*/ 255 h 697"/>
                  <a:gd name="T40" fmla="*/ 355 w 988"/>
                  <a:gd name="T41" fmla="*/ 278 h 697"/>
                  <a:gd name="T42" fmla="*/ 364 w 988"/>
                  <a:gd name="T43" fmla="*/ 297 h 697"/>
                  <a:gd name="T44" fmla="*/ 375 w 988"/>
                  <a:gd name="T45" fmla="*/ 321 h 697"/>
                  <a:gd name="T46" fmla="*/ 383 w 988"/>
                  <a:gd name="T47" fmla="*/ 339 h 697"/>
                  <a:gd name="T48" fmla="*/ 393 w 988"/>
                  <a:gd name="T49" fmla="*/ 363 h 697"/>
                  <a:gd name="T50" fmla="*/ 401 w 988"/>
                  <a:gd name="T51" fmla="*/ 380 h 697"/>
                  <a:gd name="T52" fmla="*/ 410 w 988"/>
                  <a:gd name="T53" fmla="*/ 400 h 697"/>
                  <a:gd name="T54" fmla="*/ 420 w 988"/>
                  <a:gd name="T55" fmla="*/ 420 h 697"/>
                  <a:gd name="T56" fmla="*/ 428 w 988"/>
                  <a:gd name="T57" fmla="*/ 437 h 697"/>
                  <a:gd name="T58" fmla="*/ 437 w 988"/>
                  <a:gd name="T59" fmla="*/ 455 h 697"/>
                  <a:gd name="T60" fmla="*/ 445 w 988"/>
                  <a:gd name="T61" fmla="*/ 470 h 697"/>
                  <a:gd name="T62" fmla="*/ 457 w 988"/>
                  <a:gd name="T63" fmla="*/ 493 h 697"/>
                  <a:gd name="T64" fmla="*/ 470 w 988"/>
                  <a:gd name="T65" fmla="*/ 517 h 697"/>
                  <a:gd name="T66" fmla="*/ 482 w 988"/>
                  <a:gd name="T67" fmla="*/ 534 h 697"/>
                  <a:gd name="T68" fmla="*/ 494 w 988"/>
                  <a:gd name="T69" fmla="*/ 552 h 697"/>
                  <a:gd name="T70" fmla="*/ 508 w 988"/>
                  <a:gd name="T71" fmla="*/ 572 h 697"/>
                  <a:gd name="T72" fmla="*/ 520 w 988"/>
                  <a:gd name="T73" fmla="*/ 586 h 697"/>
                  <a:gd name="T74" fmla="*/ 532 w 988"/>
                  <a:gd name="T75" fmla="*/ 599 h 697"/>
                  <a:gd name="T76" fmla="*/ 545 w 988"/>
                  <a:gd name="T77" fmla="*/ 612 h 697"/>
                  <a:gd name="T78" fmla="*/ 563 w 988"/>
                  <a:gd name="T79" fmla="*/ 627 h 697"/>
                  <a:gd name="T80" fmla="*/ 577 w 988"/>
                  <a:gd name="T81" fmla="*/ 637 h 697"/>
                  <a:gd name="T82" fmla="*/ 592 w 988"/>
                  <a:gd name="T83" fmla="*/ 646 h 697"/>
                  <a:gd name="T84" fmla="*/ 610 w 988"/>
                  <a:gd name="T85" fmla="*/ 656 h 697"/>
                  <a:gd name="T86" fmla="*/ 626 w 988"/>
                  <a:gd name="T87" fmla="*/ 663 h 697"/>
                  <a:gd name="T88" fmla="*/ 644 w 988"/>
                  <a:gd name="T89" fmla="*/ 669 h 697"/>
                  <a:gd name="T90" fmla="*/ 668 w 988"/>
                  <a:gd name="T91" fmla="*/ 675 h 697"/>
                  <a:gd name="T92" fmla="*/ 688 w 988"/>
                  <a:gd name="T93" fmla="*/ 680 h 697"/>
                  <a:gd name="T94" fmla="*/ 709 w 988"/>
                  <a:gd name="T95" fmla="*/ 683 h 697"/>
                  <a:gd name="T96" fmla="*/ 731 w 988"/>
                  <a:gd name="T97" fmla="*/ 687 h 697"/>
                  <a:gd name="T98" fmla="*/ 755 w 988"/>
                  <a:gd name="T99" fmla="*/ 689 h 697"/>
                  <a:gd name="T100" fmla="*/ 779 w 988"/>
                  <a:gd name="T101" fmla="*/ 691 h 697"/>
                  <a:gd name="T102" fmla="*/ 799 w 988"/>
                  <a:gd name="T103" fmla="*/ 692 h 697"/>
                  <a:gd name="T104" fmla="*/ 825 w 988"/>
                  <a:gd name="T105" fmla="*/ 693 h 697"/>
                  <a:gd name="T106" fmla="*/ 849 w 988"/>
                  <a:gd name="T107" fmla="*/ 694 h 697"/>
                  <a:gd name="T108" fmla="*/ 873 w 988"/>
                  <a:gd name="T109" fmla="*/ 695 h 697"/>
                  <a:gd name="T110" fmla="*/ 893 w 988"/>
                  <a:gd name="T111" fmla="*/ 695 h 697"/>
                  <a:gd name="T112" fmla="*/ 919 w 988"/>
                  <a:gd name="T113" fmla="*/ 696 h 697"/>
                  <a:gd name="T114" fmla="*/ 942 w 988"/>
                  <a:gd name="T115" fmla="*/ 696 h 697"/>
                  <a:gd name="T116" fmla="*/ 968 w 988"/>
                  <a:gd name="T117" fmla="*/ 696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88" h="69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4"/>
                    </a:lnTo>
                    <a:lnTo>
                      <a:pt x="50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8" y="5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7" y="8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80" y="8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4" y="11"/>
                    </a:lnTo>
                    <a:lnTo>
                      <a:pt x="96" y="11"/>
                    </a:lnTo>
                    <a:lnTo>
                      <a:pt x="97" y="11"/>
                    </a:lnTo>
                    <a:lnTo>
                      <a:pt x="99" y="12"/>
                    </a:lnTo>
                    <a:lnTo>
                      <a:pt x="101" y="13"/>
                    </a:lnTo>
                    <a:lnTo>
                      <a:pt x="103" y="13"/>
                    </a:lnTo>
                    <a:lnTo>
                      <a:pt x="106" y="13"/>
                    </a:lnTo>
                    <a:lnTo>
                      <a:pt x="106" y="13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3" y="15"/>
                    </a:lnTo>
                    <a:lnTo>
                      <a:pt x="114" y="16"/>
                    </a:lnTo>
                    <a:lnTo>
                      <a:pt x="116" y="16"/>
                    </a:lnTo>
                    <a:lnTo>
                      <a:pt x="117" y="17"/>
                    </a:lnTo>
                    <a:lnTo>
                      <a:pt x="120" y="17"/>
                    </a:lnTo>
                    <a:lnTo>
                      <a:pt x="121" y="17"/>
                    </a:lnTo>
                    <a:lnTo>
                      <a:pt x="124" y="18"/>
                    </a:lnTo>
                    <a:lnTo>
                      <a:pt x="125" y="18"/>
                    </a:lnTo>
                    <a:lnTo>
                      <a:pt x="127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30" y="19"/>
                    </a:lnTo>
                    <a:lnTo>
                      <a:pt x="132" y="21"/>
                    </a:lnTo>
                    <a:lnTo>
                      <a:pt x="133" y="21"/>
                    </a:lnTo>
                    <a:lnTo>
                      <a:pt x="135" y="21"/>
                    </a:lnTo>
                    <a:lnTo>
                      <a:pt x="136" y="22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3" y="25"/>
                    </a:lnTo>
                    <a:lnTo>
                      <a:pt x="144" y="25"/>
                    </a:lnTo>
                    <a:lnTo>
                      <a:pt x="147" y="26"/>
                    </a:lnTo>
                    <a:lnTo>
                      <a:pt x="148" y="27"/>
                    </a:lnTo>
                    <a:lnTo>
                      <a:pt x="149" y="27"/>
                    </a:lnTo>
                    <a:lnTo>
                      <a:pt x="150" y="27"/>
                    </a:lnTo>
                    <a:lnTo>
                      <a:pt x="151" y="27"/>
                    </a:lnTo>
                    <a:lnTo>
                      <a:pt x="152" y="28"/>
                    </a:lnTo>
                    <a:lnTo>
                      <a:pt x="154" y="28"/>
                    </a:lnTo>
                    <a:lnTo>
                      <a:pt x="155" y="29"/>
                    </a:lnTo>
                    <a:lnTo>
                      <a:pt x="158" y="30"/>
                    </a:lnTo>
                    <a:lnTo>
                      <a:pt x="159" y="31"/>
                    </a:lnTo>
                    <a:lnTo>
                      <a:pt x="162" y="32"/>
                    </a:lnTo>
                    <a:lnTo>
                      <a:pt x="163" y="33"/>
                    </a:lnTo>
                    <a:lnTo>
                      <a:pt x="166" y="34"/>
                    </a:lnTo>
                    <a:lnTo>
                      <a:pt x="167" y="35"/>
                    </a:lnTo>
                    <a:lnTo>
                      <a:pt x="170" y="36"/>
                    </a:lnTo>
                    <a:lnTo>
                      <a:pt x="171" y="37"/>
                    </a:lnTo>
                    <a:lnTo>
                      <a:pt x="173" y="38"/>
                    </a:lnTo>
                    <a:lnTo>
                      <a:pt x="175" y="38"/>
                    </a:lnTo>
                    <a:lnTo>
                      <a:pt x="177" y="40"/>
                    </a:lnTo>
                    <a:lnTo>
                      <a:pt x="178" y="40"/>
                    </a:lnTo>
                    <a:lnTo>
                      <a:pt x="181" y="42"/>
                    </a:lnTo>
                    <a:lnTo>
                      <a:pt x="181" y="42"/>
                    </a:lnTo>
                    <a:lnTo>
                      <a:pt x="185" y="44"/>
                    </a:lnTo>
                    <a:lnTo>
                      <a:pt x="185" y="45"/>
                    </a:lnTo>
                    <a:lnTo>
                      <a:pt x="187" y="45"/>
                    </a:lnTo>
                    <a:lnTo>
                      <a:pt x="188" y="46"/>
                    </a:lnTo>
                    <a:lnTo>
                      <a:pt x="188" y="47"/>
                    </a:lnTo>
                    <a:lnTo>
                      <a:pt x="190" y="47"/>
                    </a:lnTo>
                    <a:lnTo>
                      <a:pt x="192" y="49"/>
                    </a:lnTo>
                    <a:lnTo>
                      <a:pt x="194" y="50"/>
                    </a:lnTo>
                    <a:lnTo>
                      <a:pt x="195" y="51"/>
                    </a:lnTo>
                    <a:lnTo>
                      <a:pt x="197" y="52"/>
                    </a:lnTo>
                    <a:lnTo>
                      <a:pt x="198" y="53"/>
                    </a:lnTo>
                    <a:lnTo>
                      <a:pt x="199" y="54"/>
                    </a:lnTo>
                    <a:lnTo>
                      <a:pt x="199" y="54"/>
                    </a:lnTo>
                    <a:lnTo>
                      <a:pt x="200" y="54"/>
                    </a:lnTo>
                    <a:lnTo>
                      <a:pt x="204" y="56"/>
                    </a:lnTo>
                    <a:lnTo>
                      <a:pt x="204" y="57"/>
                    </a:lnTo>
                    <a:lnTo>
                      <a:pt x="207" y="59"/>
                    </a:lnTo>
                    <a:lnTo>
                      <a:pt x="208" y="60"/>
                    </a:lnTo>
                    <a:lnTo>
                      <a:pt x="208" y="60"/>
                    </a:lnTo>
                    <a:lnTo>
                      <a:pt x="209" y="61"/>
                    </a:lnTo>
                    <a:lnTo>
                      <a:pt x="211" y="62"/>
                    </a:lnTo>
                    <a:lnTo>
                      <a:pt x="212" y="63"/>
                    </a:lnTo>
                    <a:lnTo>
                      <a:pt x="214" y="64"/>
                    </a:lnTo>
                    <a:lnTo>
                      <a:pt x="214" y="65"/>
                    </a:lnTo>
                    <a:lnTo>
                      <a:pt x="214" y="65"/>
                    </a:lnTo>
                    <a:lnTo>
                      <a:pt x="216" y="65"/>
                    </a:lnTo>
                    <a:lnTo>
                      <a:pt x="218" y="68"/>
                    </a:lnTo>
                    <a:lnTo>
                      <a:pt x="219" y="69"/>
                    </a:lnTo>
                    <a:lnTo>
                      <a:pt x="222" y="72"/>
                    </a:lnTo>
                    <a:lnTo>
                      <a:pt x="223" y="72"/>
                    </a:lnTo>
                    <a:lnTo>
                      <a:pt x="226" y="75"/>
                    </a:lnTo>
                    <a:lnTo>
                      <a:pt x="227" y="76"/>
                    </a:lnTo>
                    <a:lnTo>
                      <a:pt x="230" y="79"/>
                    </a:lnTo>
                    <a:lnTo>
                      <a:pt x="231" y="80"/>
                    </a:lnTo>
                    <a:lnTo>
                      <a:pt x="233" y="82"/>
                    </a:lnTo>
                    <a:lnTo>
                      <a:pt x="234" y="82"/>
                    </a:lnTo>
                    <a:lnTo>
                      <a:pt x="234" y="82"/>
                    </a:lnTo>
                    <a:lnTo>
                      <a:pt x="235" y="84"/>
                    </a:lnTo>
                    <a:lnTo>
                      <a:pt x="237" y="86"/>
                    </a:lnTo>
                    <a:lnTo>
                      <a:pt x="238" y="87"/>
                    </a:lnTo>
                    <a:lnTo>
                      <a:pt x="238" y="87"/>
                    </a:lnTo>
                    <a:lnTo>
                      <a:pt x="239" y="88"/>
                    </a:lnTo>
                    <a:lnTo>
                      <a:pt x="241" y="90"/>
                    </a:lnTo>
                    <a:lnTo>
                      <a:pt x="242" y="91"/>
                    </a:lnTo>
                    <a:lnTo>
                      <a:pt x="242" y="91"/>
                    </a:lnTo>
                    <a:lnTo>
                      <a:pt x="243" y="92"/>
                    </a:lnTo>
                    <a:lnTo>
                      <a:pt x="245" y="94"/>
                    </a:lnTo>
                    <a:lnTo>
                      <a:pt x="246" y="95"/>
                    </a:lnTo>
                    <a:lnTo>
                      <a:pt x="249" y="98"/>
                    </a:lnTo>
                    <a:lnTo>
                      <a:pt x="250" y="100"/>
                    </a:lnTo>
                    <a:lnTo>
                      <a:pt x="252" y="102"/>
                    </a:lnTo>
                    <a:lnTo>
                      <a:pt x="253" y="103"/>
                    </a:lnTo>
                    <a:lnTo>
                      <a:pt x="255" y="106"/>
                    </a:lnTo>
                    <a:lnTo>
                      <a:pt x="256" y="107"/>
                    </a:lnTo>
                    <a:lnTo>
                      <a:pt x="256" y="107"/>
                    </a:lnTo>
                    <a:lnTo>
                      <a:pt x="257" y="108"/>
                    </a:lnTo>
                    <a:lnTo>
                      <a:pt x="258" y="109"/>
                    </a:lnTo>
                    <a:lnTo>
                      <a:pt x="259" y="110"/>
                    </a:lnTo>
                    <a:lnTo>
                      <a:pt x="260" y="111"/>
                    </a:lnTo>
                    <a:lnTo>
                      <a:pt x="261" y="113"/>
                    </a:lnTo>
                    <a:lnTo>
                      <a:pt x="261" y="113"/>
                    </a:lnTo>
                    <a:lnTo>
                      <a:pt x="262" y="114"/>
                    </a:lnTo>
                    <a:lnTo>
                      <a:pt x="264" y="117"/>
                    </a:lnTo>
                    <a:lnTo>
                      <a:pt x="265" y="118"/>
                    </a:lnTo>
                    <a:lnTo>
                      <a:pt x="267" y="121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69" y="123"/>
                    </a:lnTo>
                    <a:lnTo>
                      <a:pt x="270" y="125"/>
                    </a:lnTo>
                    <a:lnTo>
                      <a:pt x="271" y="126"/>
                    </a:lnTo>
                    <a:lnTo>
                      <a:pt x="271" y="126"/>
                    </a:lnTo>
                    <a:lnTo>
                      <a:pt x="272" y="127"/>
                    </a:lnTo>
                    <a:lnTo>
                      <a:pt x="273" y="128"/>
                    </a:lnTo>
                    <a:lnTo>
                      <a:pt x="274" y="130"/>
                    </a:lnTo>
                    <a:lnTo>
                      <a:pt x="274" y="132"/>
                    </a:lnTo>
                    <a:lnTo>
                      <a:pt x="276" y="133"/>
                    </a:lnTo>
                    <a:lnTo>
                      <a:pt x="278" y="136"/>
                    </a:lnTo>
                    <a:lnTo>
                      <a:pt x="279" y="137"/>
                    </a:lnTo>
                    <a:lnTo>
                      <a:pt x="279" y="137"/>
                    </a:lnTo>
                    <a:lnTo>
                      <a:pt x="280" y="138"/>
                    </a:lnTo>
                    <a:lnTo>
                      <a:pt x="280" y="138"/>
                    </a:lnTo>
                    <a:lnTo>
                      <a:pt x="281" y="140"/>
                    </a:lnTo>
                    <a:lnTo>
                      <a:pt x="283" y="143"/>
                    </a:lnTo>
                    <a:lnTo>
                      <a:pt x="283" y="145"/>
                    </a:lnTo>
                    <a:lnTo>
                      <a:pt x="286" y="147"/>
                    </a:lnTo>
                    <a:lnTo>
                      <a:pt x="286" y="149"/>
                    </a:lnTo>
                    <a:lnTo>
                      <a:pt x="286" y="149"/>
                    </a:lnTo>
                    <a:lnTo>
                      <a:pt x="288" y="151"/>
                    </a:lnTo>
                    <a:lnTo>
                      <a:pt x="288" y="151"/>
                    </a:lnTo>
                    <a:lnTo>
                      <a:pt x="288" y="152"/>
                    </a:lnTo>
                    <a:lnTo>
                      <a:pt x="290" y="154"/>
                    </a:lnTo>
                    <a:lnTo>
                      <a:pt x="291" y="155"/>
                    </a:lnTo>
                    <a:lnTo>
                      <a:pt x="293" y="159"/>
                    </a:lnTo>
                    <a:lnTo>
                      <a:pt x="293" y="160"/>
                    </a:lnTo>
                    <a:lnTo>
                      <a:pt x="293" y="160"/>
                    </a:lnTo>
                    <a:lnTo>
                      <a:pt x="295" y="162"/>
                    </a:lnTo>
                    <a:lnTo>
                      <a:pt x="295" y="162"/>
                    </a:lnTo>
                    <a:lnTo>
                      <a:pt x="295" y="163"/>
                    </a:lnTo>
                    <a:lnTo>
                      <a:pt x="297" y="165"/>
                    </a:lnTo>
                    <a:lnTo>
                      <a:pt x="298" y="167"/>
                    </a:lnTo>
                    <a:lnTo>
                      <a:pt x="298" y="167"/>
                    </a:lnTo>
                    <a:lnTo>
                      <a:pt x="298" y="168"/>
                    </a:lnTo>
                    <a:lnTo>
                      <a:pt x="300" y="170"/>
                    </a:lnTo>
                    <a:lnTo>
                      <a:pt x="300" y="172"/>
                    </a:lnTo>
                    <a:lnTo>
                      <a:pt x="301" y="173"/>
                    </a:lnTo>
                    <a:lnTo>
                      <a:pt x="302" y="175"/>
                    </a:lnTo>
                    <a:lnTo>
                      <a:pt x="303" y="177"/>
                    </a:lnTo>
                    <a:lnTo>
                      <a:pt x="305" y="178"/>
                    </a:lnTo>
                    <a:lnTo>
                      <a:pt x="305" y="180"/>
                    </a:lnTo>
                    <a:lnTo>
                      <a:pt x="307" y="182"/>
                    </a:lnTo>
                    <a:lnTo>
                      <a:pt x="308" y="185"/>
                    </a:lnTo>
                    <a:lnTo>
                      <a:pt x="309" y="187"/>
                    </a:lnTo>
                    <a:lnTo>
                      <a:pt x="309" y="187"/>
                    </a:lnTo>
                    <a:lnTo>
                      <a:pt x="310" y="189"/>
                    </a:lnTo>
                    <a:lnTo>
                      <a:pt x="310" y="189"/>
                    </a:lnTo>
                    <a:lnTo>
                      <a:pt x="311" y="191"/>
                    </a:lnTo>
                    <a:lnTo>
                      <a:pt x="312" y="193"/>
                    </a:lnTo>
                    <a:lnTo>
                      <a:pt x="313" y="195"/>
                    </a:lnTo>
                    <a:lnTo>
                      <a:pt x="314" y="196"/>
                    </a:lnTo>
                    <a:lnTo>
                      <a:pt x="315" y="198"/>
                    </a:lnTo>
                    <a:lnTo>
                      <a:pt x="317" y="200"/>
                    </a:lnTo>
                    <a:lnTo>
                      <a:pt x="317" y="201"/>
                    </a:lnTo>
                    <a:lnTo>
                      <a:pt x="318" y="203"/>
                    </a:lnTo>
                    <a:lnTo>
                      <a:pt x="319" y="205"/>
                    </a:lnTo>
                    <a:lnTo>
                      <a:pt x="320" y="207"/>
                    </a:lnTo>
                    <a:lnTo>
                      <a:pt x="321" y="209"/>
                    </a:lnTo>
                    <a:lnTo>
                      <a:pt x="322" y="211"/>
                    </a:lnTo>
                    <a:lnTo>
                      <a:pt x="323" y="213"/>
                    </a:lnTo>
                    <a:lnTo>
                      <a:pt x="324" y="215"/>
                    </a:lnTo>
                    <a:lnTo>
                      <a:pt x="325" y="217"/>
                    </a:lnTo>
                    <a:lnTo>
                      <a:pt x="326" y="218"/>
                    </a:lnTo>
                    <a:lnTo>
                      <a:pt x="327" y="220"/>
                    </a:lnTo>
                    <a:lnTo>
                      <a:pt x="328" y="222"/>
                    </a:lnTo>
                    <a:lnTo>
                      <a:pt x="329" y="225"/>
                    </a:lnTo>
                    <a:lnTo>
                      <a:pt x="330" y="227"/>
                    </a:lnTo>
                    <a:lnTo>
                      <a:pt x="331" y="228"/>
                    </a:lnTo>
                    <a:lnTo>
                      <a:pt x="331" y="228"/>
                    </a:lnTo>
                    <a:lnTo>
                      <a:pt x="332" y="230"/>
                    </a:lnTo>
                    <a:lnTo>
                      <a:pt x="332" y="230"/>
                    </a:lnTo>
                    <a:lnTo>
                      <a:pt x="333" y="232"/>
                    </a:lnTo>
                    <a:lnTo>
                      <a:pt x="334" y="234"/>
                    </a:lnTo>
                    <a:lnTo>
                      <a:pt x="335" y="236"/>
                    </a:lnTo>
                    <a:lnTo>
                      <a:pt x="335" y="236"/>
                    </a:lnTo>
                    <a:lnTo>
                      <a:pt x="336" y="239"/>
                    </a:lnTo>
                    <a:lnTo>
                      <a:pt x="337" y="240"/>
                    </a:lnTo>
                    <a:lnTo>
                      <a:pt x="338" y="242"/>
                    </a:lnTo>
                    <a:lnTo>
                      <a:pt x="339" y="244"/>
                    </a:lnTo>
                    <a:lnTo>
                      <a:pt x="340" y="247"/>
                    </a:lnTo>
                    <a:lnTo>
                      <a:pt x="341" y="249"/>
                    </a:lnTo>
                    <a:lnTo>
                      <a:pt x="342" y="251"/>
                    </a:lnTo>
                    <a:lnTo>
                      <a:pt x="343" y="253"/>
                    </a:lnTo>
                    <a:lnTo>
                      <a:pt x="344" y="255"/>
                    </a:lnTo>
                    <a:lnTo>
                      <a:pt x="345" y="257"/>
                    </a:lnTo>
                    <a:lnTo>
                      <a:pt x="346" y="259"/>
                    </a:lnTo>
                    <a:lnTo>
                      <a:pt x="347" y="261"/>
                    </a:lnTo>
                    <a:lnTo>
                      <a:pt x="348" y="263"/>
                    </a:lnTo>
                    <a:lnTo>
                      <a:pt x="348" y="263"/>
                    </a:lnTo>
                    <a:lnTo>
                      <a:pt x="349" y="265"/>
                    </a:lnTo>
                    <a:lnTo>
                      <a:pt x="350" y="267"/>
                    </a:lnTo>
                    <a:lnTo>
                      <a:pt x="351" y="269"/>
                    </a:lnTo>
                    <a:lnTo>
                      <a:pt x="352" y="271"/>
                    </a:lnTo>
                    <a:lnTo>
                      <a:pt x="353" y="273"/>
                    </a:lnTo>
                    <a:lnTo>
                      <a:pt x="354" y="276"/>
                    </a:lnTo>
                    <a:lnTo>
                      <a:pt x="355" y="278"/>
                    </a:lnTo>
                    <a:lnTo>
                      <a:pt x="355" y="278"/>
                    </a:lnTo>
                    <a:lnTo>
                      <a:pt x="356" y="280"/>
                    </a:lnTo>
                    <a:lnTo>
                      <a:pt x="357" y="282"/>
                    </a:lnTo>
                    <a:lnTo>
                      <a:pt x="358" y="284"/>
                    </a:lnTo>
                    <a:lnTo>
                      <a:pt x="358" y="284"/>
                    </a:lnTo>
                    <a:lnTo>
                      <a:pt x="359" y="286"/>
                    </a:lnTo>
                    <a:lnTo>
                      <a:pt x="359" y="286"/>
                    </a:lnTo>
                    <a:lnTo>
                      <a:pt x="360" y="288"/>
                    </a:lnTo>
                    <a:lnTo>
                      <a:pt x="361" y="291"/>
                    </a:lnTo>
                    <a:lnTo>
                      <a:pt x="362" y="293"/>
                    </a:lnTo>
                    <a:lnTo>
                      <a:pt x="362" y="293"/>
                    </a:lnTo>
                    <a:lnTo>
                      <a:pt x="363" y="295"/>
                    </a:lnTo>
                    <a:lnTo>
                      <a:pt x="363" y="295"/>
                    </a:lnTo>
                    <a:lnTo>
                      <a:pt x="364" y="297"/>
                    </a:lnTo>
                    <a:lnTo>
                      <a:pt x="364" y="297"/>
                    </a:lnTo>
                    <a:lnTo>
                      <a:pt x="365" y="299"/>
                    </a:lnTo>
                    <a:lnTo>
                      <a:pt x="365" y="301"/>
                    </a:lnTo>
                    <a:lnTo>
                      <a:pt x="367" y="303"/>
                    </a:lnTo>
                    <a:lnTo>
                      <a:pt x="367" y="306"/>
                    </a:lnTo>
                    <a:lnTo>
                      <a:pt x="369" y="308"/>
                    </a:lnTo>
                    <a:lnTo>
                      <a:pt x="369" y="308"/>
                    </a:lnTo>
                    <a:lnTo>
                      <a:pt x="370" y="310"/>
                    </a:lnTo>
                    <a:lnTo>
                      <a:pt x="371" y="312"/>
                    </a:lnTo>
                    <a:lnTo>
                      <a:pt x="372" y="315"/>
                    </a:lnTo>
                    <a:lnTo>
                      <a:pt x="373" y="317"/>
                    </a:lnTo>
                    <a:lnTo>
                      <a:pt x="374" y="318"/>
                    </a:lnTo>
                    <a:lnTo>
                      <a:pt x="375" y="321"/>
                    </a:lnTo>
                    <a:lnTo>
                      <a:pt x="375" y="323"/>
                    </a:lnTo>
                    <a:lnTo>
                      <a:pt x="375" y="323"/>
                    </a:lnTo>
                    <a:lnTo>
                      <a:pt x="377" y="326"/>
                    </a:lnTo>
                    <a:lnTo>
                      <a:pt x="377" y="326"/>
                    </a:lnTo>
                    <a:lnTo>
                      <a:pt x="377" y="327"/>
                    </a:lnTo>
                    <a:lnTo>
                      <a:pt x="377" y="327"/>
                    </a:lnTo>
                    <a:lnTo>
                      <a:pt x="379" y="330"/>
                    </a:lnTo>
                    <a:lnTo>
                      <a:pt x="379" y="332"/>
                    </a:lnTo>
                    <a:lnTo>
                      <a:pt x="381" y="334"/>
                    </a:lnTo>
                    <a:lnTo>
                      <a:pt x="381" y="334"/>
                    </a:lnTo>
                    <a:lnTo>
                      <a:pt x="382" y="336"/>
                    </a:lnTo>
                    <a:lnTo>
                      <a:pt x="382" y="336"/>
                    </a:lnTo>
                    <a:lnTo>
                      <a:pt x="383" y="339"/>
                    </a:lnTo>
                    <a:lnTo>
                      <a:pt x="383" y="339"/>
                    </a:lnTo>
                    <a:lnTo>
                      <a:pt x="384" y="341"/>
                    </a:lnTo>
                    <a:lnTo>
                      <a:pt x="384" y="343"/>
                    </a:lnTo>
                    <a:lnTo>
                      <a:pt x="386" y="345"/>
                    </a:lnTo>
                    <a:lnTo>
                      <a:pt x="386" y="347"/>
                    </a:lnTo>
                    <a:lnTo>
                      <a:pt x="387" y="349"/>
                    </a:lnTo>
                    <a:lnTo>
                      <a:pt x="387" y="349"/>
                    </a:lnTo>
                    <a:lnTo>
                      <a:pt x="389" y="352"/>
                    </a:lnTo>
                    <a:lnTo>
                      <a:pt x="389" y="354"/>
                    </a:lnTo>
                    <a:lnTo>
                      <a:pt x="391" y="356"/>
                    </a:lnTo>
                    <a:lnTo>
                      <a:pt x="391" y="358"/>
                    </a:lnTo>
                    <a:lnTo>
                      <a:pt x="392" y="361"/>
                    </a:lnTo>
                    <a:lnTo>
                      <a:pt x="393" y="363"/>
                    </a:lnTo>
                    <a:lnTo>
                      <a:pt x="394" y="365"/>
                    </a:lnTo>
                    <a:lnTo>
                      <a:pt x="394" y="365"/>
                    </a:lnTo>
                    <a:lnTo>
                      <a:pt x="396" y="367"/>
                    </a:lnTo>
                    <a:lnTo>
                      <a:pt x="396" y="367"/>
                    </a:lnTo>
                    <a:lnTo>
                      <a:pt x="396" y="370"/>
                    </a:lnTo>
                    <a:lnTo>
                      <a:pt x="396" y="370"/>
                    </a:lnTo>
                    <a:lnTo>
                      <a:pt x="398" y="371"/>
                    </a:lnTo>
                    <a:lnTo>
                      <a:pt x="398" y="374"/>
                    </a:lnTo>
                    <a:lnTo>
                      <a:pt x="400" y="376"/>
                    </a:lnTo>
                    <a:lnTo>
                      <a:pt x="400" y="376"/>
                    </a:lnTo>
                    <a:lnTo>
                      <a:pt x="401" y="378"/>
                    </a:lnTo>
                    <a:lnTo>
                      <a:pt x="401" y="378"/>
                    </a:lnTo>
                    <a:lnTo>
                      <a:pt x="401" y="380"/>
                    </a:lnTo>
                    <a:lnTo>
                      <a:pt x="401" y="380"/>
                    </a:lnTo>
                    <a:lnTo>
                      <a:pt x="402" y="382"/>
                    </a:lnTo>
                    <a:lnTo>
                      <a:pt x="403" y="385"/>
                    </a:lnTo>
                    <a:lnTo>
                      <a:pt x="404" y="386"/>
                    </a:lnTo>
                    <a:lnTo>
                      <a:pt x="405" y="389"/>
                    </a:lnTo>
                    <a:lnTo>
                      <a:pt x="406" y="391"/>
                    </a:lnTo>
                    <a:lnTo>
                      <a:pt x="406" y="391"/>
                    </a:lnTo>
                    <a:lnTo>
                      <a:pt x="408" y="393"/>
                    </a:lnTo>
                    <a:lnTo>
                      <a:pt x="408" y="393"/>
                    </a:lnTo>
                    <a:lnTo>
                      <a:pt x="408" y="395"/>
                    </a:lnTo>
                    <a:lnTo>
                      <a:pt x="408" y="395"/>
                    </a:lnTo>
                    <a:lnTo>
                      <a:pt x="410" y="397"/>
                    </a:lnTo>
                    <a:lnTo>
                      <a:pt x="410" y="400"/>
                    </a:lnTo>
                    <a:lnTo>
                      <a:pt x="411" y="401"/>
                    </a:lnTo>
                    <a:lnTo>
                      <a:pt x="412" y="403"/>
                    </a:lnTo>
                    <a:lnTo>
                      <a:pt x="413" y="406"/>
                    </a:lnTo>
                    <a:lnTo>
                      <a:pt x="414" y="408"/>
                    </a:lnTo>
                    <a:lnTo>
                      <a:pt x="415" y="410"/>
                    </a:lnTo>
                    <a:lnTo>
                      <a:pt x="415" y="410"/>
                    </a:lnTo>
                    <a:lnTo>
                      <a:pt x="416" y="412"/>
                    </a:lnTo>
                    <a:lnTo>
                      <a:pt x="417" y="414"/>
                    </a:lnTo>
                    <a:lnTo>
                      <a:pt x="418" y="417"/>
                    </a:lnTo>
                    <a:lnTo>
                      <a:pt x="418" y="417"/>
                    </a:lnTo>
                    <a:lnTo>
                      <a:pt x="419" y="418"/>
                    </a:lnTo>
                    <a:lnTo>
                      <a:pt x="419" y="418"/>
                    </a:lnTo>
                    <a:lnTo>
                      <a:pt x="420" y="420"/>
                    </a:lnTo>
                    <a:lnTo>
                      <a:pt x="421" y="422"/>
                    </a:lnTo>
                    <a:lnTo>
                      <a:pt x="422" y="425"/>
                    </a:lnTo>
                    <a:lnTo>
                      <a:pt x="422" y="425"/>
                    </a:lnTo>
                    <a:lnTo>
                      <a:pt x="423" y="427"/>
                    </a:lnTo>
                    <a:lnTo>
                      <a:pt x="423" y="427"/>
                    </a:lnTo>
                    <a:lnTo>
                      <a:pt x="424" y="429"/>
                    </a:lnTo>
                    <a:lnTo>
                      <a:pt x="424" y="429"/>
                    </a:lnTo>
                    <a:lnTo>
                      <a:pt x="425" y="431"/>
                    </a:lnTo>
                    <a:lnTo>
                      <a:pt x="425" y="431"/>
                    </a:lnTo>
                    <a:lnTo>
                      <a:pt x="426" y="433"/>
                    </a:lnTo>
                    <a:lnTo>
                      <a:pt x="426" y="433"/>
                    </a:lnTo>
                    <a:lnTo>
                      <a:pt x="427" y="435"/>
                    </a:lnTo>
                    <a:lnTo>
                      <a:pt x="428" y="437"/>
                    </a:lnTo>
                    <a:lnTo>
                      <a:pt x="429" y="439"/>
                    </a:lnTo>
                    <a:lnTo>
                      <a:pt x="429" y="439"/>
                    </a:lnTo>
                    <a:lnTo>
                      <a:pt x="430" y="441"/>
                    </a:lnTo>
                    <a:lnTo>
                      <a:pt x="430" y="441"/>
                    </a:lnTo>
                    <a:lnTo>
                      <a:pt x="431" y="443"/>
                    </a:lnTo>
                    <a:lnTo>
                      <a:pt x="432" y="445"/>
                    </a:lnTo>
                    <a:lnTo>
                      <a:pt x="433" y="447"/>
                    </a:lnTo>
                    <a:lnTo>
                      <a:pt x="433" y="447"/>
                    </a:lnTo>
                    <a:lnTo>
                      <a:pt x="434" y="449"/>
                    </a:lnTo>
                    <a:lnTo>
                      <a:pt x="434" y="449"/>
                    </a:lnTo>
                    <a:lnTo>
                      <a:pt x="435" y="451"/>
                    </a:lnTo>
                    <a:lnTo>
                      <a:pt x="436" y="453"/>
                    </a:lnTo>
                    <a:lnTo>
                      <a:pt x="437" y="455"/>
                    </a:lnTo>
                    <a:lnTo>
                      <a:pt x="437" y="455"/>
                    </a:lnTo>
                    <a:lnTo>
                      <a:pt x="438" y="457"/>
                    </a:lnTo>
                    <a:lnTo>
                      <a:pt x="438" y="457"/>
                    </a:lnTo>
                    <a:lnTo>
                      <a:pt x="439" y="459"/>
                    </a:lnTo>
                    <a:lnTo>
                      <a:pt x="440" y="461"/>
                    </a:lnTo>
                    <a:lnTo>
                      <a:pt x="441" y="463"/>
                    </a:lnTo>
                    <a:lnTo>
                      <a:pt x="441" y="463"/>
                    </a:lnTo>
                    <a:lnTo>
                      <a:pt x="442" y="464"/>
                    </a:lnTo>
                    <a:lnTo>
                      <a:pt x="442" y="464"/>
                    </a:lnTo>
                    <a:lnTo>
                      <a:pt x="443" y="466"/>
                    </a:lnTo>
                    <a:lnTo>
                      <a:pt x="444" y="468"/>
                    </a:lnTo>
                    <a:lnTo>
                      <a:pt x="445" y="470"/>
                    </a:lnTo>
                    <a:lnTo>
                      <a:pt x="445" y="470"/>
                    </a:lnTo>
                    <a:lnTo>
                      <a:pt x="446" y="472"/>
                    </a:lnTo>
                    <a:lnTo>
                      <a:pt x="446" y="472"/>
                    </a:lnTo>
                    <a:lnTo>
                      <a:pt x="447" y="474"/>
                    </a:lnTo>
                    <a:lnTo>
                      <a:pt x="448" y="476"/>
                    </a:lnTo>
                    <a:lnTo>
                      <a:pt x="449" y="478"/>
                    </a:lnTo>
                    <a:lnTo>
                      <a:pt x="450" y="480"/>
                    </a:lnTo>
                    <a:lnTo>
                      <a:pt x="451" y="481"/>
                    </a:lnTo>
                    <a:lnTo>
                      <a:pt x="452" y="483"/>
                    </a:lnTo>
                    <a:lnTo>
                      <a:pt x="453" y="485"/>
                    </a:lnTo>
                    <a:lnTo>
                      <a:pt x="454" y="487"/>
                    </a:lnTo>
                    <a:lnTo>
                      <a:pt x="455" y="489"/>
                    </a:lnTo>
                    <a:lnTo>
                      <a:pt x="456" y="491"/>
                    </a:lnTo>
                    <a:lnTo>
                      <a:pt x="457" y="493"/>
                    </a:lnTo>
                    <a:lnTo>
                      <a:pt x="458" y="494"/>
                    </a:lnTo>
                    <a:lnTo>
                      <a:pt x="459" y="496"/>
                    </a:lnTo>
                    <a:lnTo>
                      <a:pt x="460" y="498"/>
                    </a:lnTo>
                    <a:lnTo>
                      <a:pt x="461" y="500"/>
                    </a:lnTo>
                    <a:lnTo>
                      <a:pt x="462" y="502"/>
                    </a:lnTo>
                    <a:lnTo>
                      <a:pt x="463" y="503"/>
                    </a:lnTo>
                    <a:lnTo>
                      <a:pt x="464" y="505"/>
                    </a:lnTo>
                    <a:lnTo>
                      <a:pt x="465" y="507"/>
                    </a:lnTo>
                    <a:lnTo>
                      <a:pt x="467" y="510"/>
                    </a:lnTo>
                    <a:lnTo>
                      <a:pt x="468" y="512"/>
                    </a:lnTo>
                    <a:lnTo>
                      <a:pt x="468" y="514"/>
                    </a:lnTo>
                    <a:lnTo>
                      <a:pt x="470" y="515"/>
                    </a:lnTo>
                    <a:lnTo>
                      <a:pt x="470" y="517"/>
                    </a:lnTo>
                    <a:lnTo>
                      <a:pt x="472" y="518"/>
                    </a:lnTo>
                    <a:lnTo>
                      <a:pt x="473" y="520"/>
                    </a:lnTo>
                    <a:lnTo>
                      <a:pt x="474" y="522"/>
                    </a:lnTo>
                    <a:lnTo>
                      <a:pt x="475" y="523"/>
                    </a:lnTo>
                    <a:lnTo>
                      <a:pt x="475" y="525"/>
                    </a:lnTo>
                    <a:lnTo>
                      <a:pt x="475" y="525"/>
                    </a:lnTo>
                    <a:lnTo>
                      <a:pt x="477" y="526"/>
                    </a:lnTo>
                    <a:lnTo>
                      <a:pt x="477" y="528"/>
                    </a:lnTo>
                    <a:lnTo>
                      <a:pt x="478" y="529"/>
                    </a:lnTo>
                    <a:lnTo>
                      <a:pt x="478" y="529"/>
                    </a:lnTo>
                    <a:lnTo>
                      <a:pt x="480" y="531"/>
                    </a:lnTo>
                    <a:lnTo>
                      <a:pt x="480" y="532"/>
                    </a:lnTo>
                    <a:lnTo>
                      <a:pt x="482" y="534"/>
                    </a:lnTo>
                    <a:lnTo>
                      <a:pt x="482" y="536"/>
                    </a:lnTo>
                    <a:lnTo>
                      <a:pt x="484" y="537"/>
                    </a:lnTo>
                    <a:lnTo>
                      <a:pt x="485" y="540"/>
                    </a:lnTo>
                    <a:lnTo>
                      <a:pt x="487" y="542"/>
                    </a:lnTo>
                    <a:lnTo>
                      <a:pt x="487" y="543"/>
                    </a:lnTo>
                    <a:lnTo>
                      <a:pt x="489" y="544"/>
                    </a:lnTo>
                    <a:lnTo>
                      <a:pt x="489" y="546"/>
                    </a:lnTo>
                    <a:lnTo>
                      <a:pt x="490" y="547"/>
                    </a:lnTo>
                    <a:lnTo>
                      <a:pt x="490" y="547"/>
                    </a:lnTo>
                    <a:lnTo>
                      <a:pt x="492" y="549"/>
                    </a:lnTo>
                    <a:lnTo>
                      <a:pt x="492" y="550"/>
                    </a:lnTo>
                    <a:lnTo>
                      <a:pt x="494" y="552"/>
                    </a:lnTo>
                    <a:lnTo>
                      <a:pt x="494" y="552"/>
                    </a:lnTo>
                    <a:lnTo>
                      <a:pt x="494" y="553"/>
                    </a:lnTo>
                    <a:lnTo>
                      <a:pt x="495" y="554"/>
                    </a:lnTo>
                    <a:lnTo>
                      <a:pt x="496" y="556"/>
                    </a:lnTo>
                    <a:lnTo>
                      <a:pt x="497" y="558"/>
                    </a:lnTo>
                    <a:lnTo>
                      <a:pt x="499" y="559"/>
                    </a:lnTo>
                    <a:lnTo>
                      <a:pt x="499" y="559"/>
                    </a:lnTo>
                    <a:lnTo>
                      <a:pt x="499" y="560"/>
                    </a:lnTo>
                    <a:lnTo>
                      <a:pt x="501" y="563"/>
                    </a:lnTo>
                    <a:lnTo>
                      <a:pt x="502" y="564"/>
                    </a:lnTo>
                    <a:lnTo>
                      <a:pt x="504" y="566"/>
                    </a:lnTo>
                    <a:lnTo>
                      <a:pt x="505" y="568"/>
                    </a:lnTo>
                    <a:lnTo>
                      <a:pt x="507" y="570"/>
                    </a:lnTo>
                    <a:lnTo>
                      <a:pt x="508" y="572"/>
                    </a:lnTo>
                    <a:lnTo>
                      <a:pt x="508" y="572"/>
                    </a:lnTo>
                    <a:lnTo>
                      <a:pt x="509" y="573"/>
                    </a:lnTo>
                    <a:lnTo>
                      <a:pt x="511" y="574"/>
                    </a:lnTo>
                    <a:lnTo>
                      <a:pt x="511" y="575"/>
                    </a:lnTo>
                    <a:lnTo>
                      <a:pt x="512" y="576"/>
                    </a:lnTo>
                    <a:lnTo>
                      <a:pt x="513" y="578"/>
                    </a:lnTo>
                    <a:lnTo>
                      <a:pt x="513" y="578"/>
                    </a:lnTo>
                    <a:lnTo>
                      <a:pt x="514" y="579"/>
                    </a:lnTo>
                    <a:lnTo>
                      <a:pt x="516" y="581"/>
                    </a:lnTo>
                    <a:lnTo>
                      <a:pt x="517" y="583"/>
                    </a:lnTo>
                    <a:lnTo>
                      <a:pt x="519" y="585"/>
                    </a:lnTo>
                    <a:lnTo>
                      <a:pt x="520" y="586"/>
                    </a:lnTo>
                    <a:lnTo>
                      <a:pt x="520" y="586"/>
                    </a:lnTo>
                    <a:lnTo>
                      <a:pt x="521" y="587"/>
                    </a:lnTo>
                    <a:lnTo>
                      <a:pt x="522" y="589"/>
                    </a:lnTo>
                    <a:lnTo>
                      <a:pt x="523" y="590"/>
                    </a:lnTo>
                    <a:lnTo>
                      <a:pt x="523" y="590"/>
                    </a:lnTo>
                    <a:lnTo>
                      <a:pt x="524" y="590"/>
                    </a:lnTo>
                    <a:lnTo>
                      <a:pt x="526" y="593"/>
                    </a:lnTo>
                    <a:lnTo>
                      <a:pt x="527" y="594"/>
                    </a:lnTo>
                    <a:lnTo>
                      <a:pt x="527" y="594"/>
                    </a:lnTo>
                    <a:lnTo>
                      <a:pt x="528" y="595"/>
                    </a:lnTo>
                    <a:lnTo>
                      <a:pt x="529" y="596"/>
                    </a:lnTo>
                    <a:lnTo>
                      <a:pt x="530" y="597"/>
                    </a:lnTo>
                    <a:lnTo>
                      <a:pt x="531" y="598"/>
                    </a:lnTo>
                    <a:lnTo>
                      <a:pt x="532" y="599"/>
                    </a:lnTo>
                    <a:lnTo>
                      <a:pt x="533" y="600"/>
                    </a:lnTo>
                    <a:lnTo>
                      <a:pt x="534" y="601"/>
                    </a:lnTo>
                    <a:lnTo>
                      <a:pt x="535" y="602"/>
                    </a:lnTo>
                    <a:lnTo>
                      <a:pt x="536" y="603"/>
                    </a:lnTo>
                    <a:lnTo>
                      <a:pt x="537" y="604"/>
                    </a:lnTo>
                    <a:lnTo>
                      <a:pt x="538" y="605"/>
                    </a:lnTo>
                    <a:lnTo>
                      <a:pt x="539" y="606"/>
                    </a:lnTo>
                    <a:lnTo>
                      <a:pt x="540" y="607"/>
                    </a:lnTo>
                    <a:lnTo>
                      <a:pt x="541" y="608"/>
                    </a:lnTo>
                    <a:lnTo>
                      <a:pt x="542" y="609"/>
                    </a:lnTo>
                    <a:lnTo>
                      <a:pt x="542" y="609"/>
                    </a:lnTo>
                    <a:lnTo>
                      <a:pt x="543" y="610"/>
                    </a:lnTo>
                    <a:lnTo>
                      <a:pt x="545" y="612"/>
                    </a:lnTo>
                    <a:lnTo>
                      <a:pt x="546" y="612"/>
                    </a:lnTo>
                    <a:lnTo>
                      <a:pt x="546" y="612"/>
                    </a:lnTo>
                    <a:lnTo>
                      <a:pt x="547" y="614"/>
                    </a:lnTo>
                    <a:lnTo>
                      <a:pt x="549" y="615"/>
                    </a:lnTo>
                    <a:lnTo>
                      <a:pt x="550" y="616"/>
                    </a:lnTo>
                    <a:lnTo>
                      <a:pt x="550" y="616"/>
                    </a:lnTo>
                    <a:lnTo>
                      <a:pt x="551" y="617"/>
                    </a:lnTo>
                    <a:lnTo>
                      <a:pt x="554" y="619"/>
                    </a:lnTo>
                    <a:lnTo>
                      <a:pt x="555" y="620"/>
                    </a:lnTo>
                    <a:lnTo>
                      <a:pt x="558" y="622"/>
                    </a:lnTo>
                    <a:lnTo>
                      <a:pt x="559" y="624"/>
                    </a:lnTo>
                    <a:lnTo>
                      <a:pt x="561" y="626"/>
                    </a:lnTo>
                    <a:lnTo>
                      <a:pt x="563" y="627"/>
                    </a:lnTo>
                    <a:lnTo>
                      <a:pt x="563" y="627"/>
                    </a:lnTo>
                    <a:lnTo>
                      <a:pt x="564" y="627"/>
                    </a:lnTo>
                    <a:lnTo>
                      <a:pt x="565" y="628"/>
                    </a:lnTo>
                    <a:lnTo>
                      <a:pt x="566" y="629"/>
                    </a:lnTo>
                    <a:lnTo>
                      <a:pt x="568" y="631"/>
                    </a:lnTo>
                    <a:lnTo>
                      <a:pt x="569" y="631"/>
                    </a:lnTo>
                    <a:lnTo>
                      <a:pt x="569" y="631"/>
                    </a:lnTo>
                    <a:lnTo>
                      <a:pt x="569" y="632"/>
                    </a:lnTo>
                    <a:lnTo>
                      <a:pt x="573" y="634"/>
                    </a:lnTo>
                    <a:lnTo>
                      <a:pt x="573" y="634"/>
                    </a:lnTo>
                    <a:lnTo>
                      <a:pt x="573" y="634"/>
                    </a:lnTo>
                    <a:lnTo>
                      <a:pt x="575" y="635"/>
                    </a:lnTo>
                    <a:lnTo>
                      <a:pt x="577" y="637"/>
                    </a:lnTo>
                    <a:lnTo>
                      <a:pt x="578" y="637"/>
                    </a:lnTo>
                    <a:lnTo>
                      <a:pt x="578" y="638"/>
                    </a:lnTo>
                    <a:lnTo>
                      <a:pt x="580" y="639"/>
                    </a:lnTo>
                    <a:lnTo>
                      <a:pt x="580" y="639"/>
                    </a:lnTo>
                    <a:lnTo>
                      <a:pt x="581" y="640"/>
                    </a:lnTo>
                    <a:lnTo>
                      <a:pt x="583" y="641"/>
                    </a:lnTo>
                    <a:lnTo>
                      <a:pt x="585" y="642"/>
                    </a:lnTo>
                    <a:lnTo>
                      <a:pt x="585" y="642"/>
                    </a:lnTo>
                    <a:lnTo>
                      <a:pt x="585" y="643"/>
                    </a:lnTo>
                    <a:lnTo>
                      <a:pt x="587" y="643"/>
                    </a:lnTo>
                    <a:lnTo>
                      <a:pt x="588" y="644"/>
                    </a:lnTo>
                    <a:lnTo>
                      <a:pt x="592" y="646"/>
                    </a:lnTo>
                    <a:lnTo>
                      <a:pt x="592" y="646"/>
                    </a:lnTo>
                    <a:lnTo>
                      <a:pt x="595" y="648"/>
                    </a:lnTo>
                    <a:lnTo>
                      <a:pt x="596" y="649"/>
                    </a:lnTo>
                    <a:lnTo>
                      <a:pt x="598" y="649"/>
                    </a:lnTo>
                    <a:lnTo>
                      <a:pt x="599" y="650"/>
                    </a:lnTo>
                    <a:lnTo>
                      <a:pt x="599" y="650"/>
                    </a:lnTo>
                    <a:lnTo>
                      <a:pt x="600" y="651"/>
                    </a:lnTo>
                    <a:lnTo>
                      <a:pt x="602" y="652"/>
                    </a:lnTo>
                    <a:lnTo>
                      <a:pt x="604" y="652"/>
                    </a:lnTo>
                    <a:lnTo>
                      <a:pt x="605" y="653"/>
                    </a:lnTo>
                    <a:lnTo>
                      <a:pt x="606" y="654"/>
                    </a:lnTo>
                    <a:lnTo>
                      <a:pt x="606" y="654"/>
                    </a:lnTo>
                    <a:lnTo>
                      <a:pt x="607" y="654"/>
                    </a:lnTo>
                    <a:lnTo>
                      <a:pt x="610" y="656"/>
                    </a:lnTo>
                    <a:lnTo>
                      <a:pt x="611" y="656"/>
                    </a:lnTo>
                    <a:lnTo>
                      <a:pt x="613" y="657"/>
                    </a:lnTo>
                    <a:lnTo>
                      <a:pt x="614" y="658"/>
                    </a:lnTo>
                    <a:lnTo>
                      <a:pt x="614" y="658"/>
                    </a:lnTo>
                    <a:lnTo>
                      <a:pt x="615" y="658"/>
                    </a:lnTo>
                    <a:lnTo>
                      <a:pt x="618" y="659"/>
                    </a:lnTo>
                    <a:lnTo>
                      <a:pt x="619" y="660"/>
                    </a:lnTo>
                    <a:lnTo>
                      <a:pt x="621" y="660"/>
                    </a:lnTo>
                    <a:lnTo>
                      <a:pt x="622" y="661"/>
                    </a:lnTo>
                    <a:lnTo>
                      <a:pt x="622" y="661"/>
                    </a:lnTo>
                    <a:lnTo>
                      <a:pt x="623" y="662"/>
                    </a:lnTo>
                    <a:lnTo>
                      <a:pt x="625" y="662"/>
                    </a:lnTo>
                    <a:lnTo>
                      <a:pt x="626" y="663"/>
                    </a:lnTo>
                    <a:lnTo>
                      <a:pt x="629" y="663"/>
                    </a:lnTo>
                    <a:lnTo>
                      <a:pt x="630" y="664"/>
                    </a:lnTo>
                    <a:lnTo>
                      <a:pt x="632" y="664"/>
                    </a:lnTo>
                    <a:lnTo>
                      <a:pt x="633" y="665"/>
                    </a:lnTo>
                    <a:lnTo>
                      <a:pt x="633" y="665"/>
                    </a:lnTo>
                    <a:lnTo>
                      <a:pt x="634" y="665"/>
                    </a:lnTo>
                    <a:lnTo>
                      <a:pt x="637" y="666"/>
                    </a:lnTo>
                    <a:lnTo>
                      <a:pt x="638" y="667"/>
                    </a:lnTo>
                    <a:lnTo>
                      <a:pt x="640" y="668"/>
                    </a:lnTo>
                    <a:lnTo>
                      <a:pt x="641" y="668"/>
                    </a:lnTo>
                    <a:lnTo>
                      <a:pt x="643" y="668"/>
                    </a:lnTo>
                    <a:lnTo>
                      <a:pt x="644" y="669"/>
                    </a:lnTo>
                    <a:lnTo>
                      <a:pt x="644" y="669"/>
                    </a:lnTo>
                    <a:lnTo>
                      <a:pt x="645" y="669"/>
                    </a:lnTo>
                    <a:lnTo>
                      <a:pt x="648" y="670"/>
                    </a:lnTo>
                    <a:lnTo>
                      <a:pt x="649" y="670"/>
                    </a:lnTo>
                    <a:lnTo>
                      <a:pt x="652" y="672"/>
                    </a:lnTo>
                    <a:lnTo>
                      <a:pt x="653" y="672"/>
                    </a:lnTo>
                    <a:lnTo>
                      <a:pt x="656" y="672"/>
                    </a:lnTo>
                    <a:lnTo>
                      <a:pt x="657" y="673"/>
                    </a:lnTo>
                    <a:lnTo>
                      <a:pt x="659" y="673"/>
                    </a:lnTo>
                    <a:lnTo>
                      <a:pt x="660" y="673"/>
                    </a:lnTo>
                    <a:lnTo>
                      <a:pt x="662" y="674"/>
                    </a:lnTo>
                    <a:lnTo>
                      <a:pt x="664" y="675"/>
                    </a:lnTo>
                    <a:lnTo>
                      <a:pt x="667" y="675"/>
                    </a:lnTo>
                    <a:lnTo>
                      <a:pt x="668" y="675"/>
                    </a:lnTo>
                    <a:lnTo>
                      <a:pt x="669" y="676"/>
                    </a:lnTo>
                    <a:lnTo>
                      <a:pt x="671" y="677"/>
                    </a:lnTo>
                    <a:lnTo>
                      <a:pt x="671" y="677"/>
                    </a:lnTo>
                    <a:lnTo>
                      <a:pt x="671" y="677"/>
                    </a:lnTo>
                    <a:lnTo>
                      <a:pt x="674" y="677"/>
                    </a:lnTo>
                    <a:lnTo>
                      <a:pt x="676" y="677"/>
                    </a:lnTo>
                    <a:lnTo>
                      <a:pt x="678" y="678"/>
                    </a:lnTo>
                    <a:lnTo>
                      <a:pt x="679" y="678"/>
                    </a:lnTo>
                    <a:lnTo>
                      <a:pt x="681" y="678"/>
                    </a:lnTo>
                    <a:lnTo>
                      <a:pt x="683" y="679"/>
                    </a:lnTo>
                    <a:lnTo>
                      <a:pt x="686" y="680"/>
                    </a:lnTo>
                    <a:lnTo>
                      <a:pt x="686" y="680"/>
                    </a:lnTo>
                    <a:lnTo>
                      <a:pt x="688" y="680"/>
                    </a:lnTo>
                    <a:lnTo>
                      <a:pt x="688" y="680"/>
                    </a:lnTo>
                    <a:lnTo>
                      <a:pt x="689" y="680"/>
                    </a:lnTo>
                    <a:lnTo>
                      <a:pt x="690" y="680"/>
                    </a:lnTo>
                    <a:lnTo>
                      <a:pt x="693" y="681"/>
                    </a:lnTo>
                    <a:lnTo>
                      <a:pt x="695" y="681"/>
                    </a:lnTo>
                    <a:lnTo>
                      <a:pt x="697" y="682"/>
                    </a:lnTo>
                    <a:lnTo>
                      <a:pt x="698" y="682"/>
                    </a:lnTo>
                    <a:lnTo>
                      <a:pt x="700" y="682"/>
                    </a:lnTo>
                    <a:lnTo>
                      <a:pt x="701" y="682"/>
                    </a:lnTo>
                    <a:lnTo>
                      <a:pt x="705" y="683"/>
                    </a:lnTo>
                    <a:lnTo>
                      <a:pt x="705" y="683"/>
                    </a:lnTo>
                    <a:lnTo>
                      <a:pt x="708" y="683"/>
                    </a:lnTo>
                    <a:lnTo>
                      <a:pt x="709" y="683"/>
                    </a:lnTo>
                    <a:lnTo>
                      <a:pt x="709" y="683"/>
                    </a:lnTo>
                    <a:lnTo>
                      <a:pt x="710" y="684"/>
                    </a:lnTo>
                    <a:lnTo>
                      <a:pt x="712" y="684"/>
                    </a:lnTo>
                    <a:lnTo>
                      <a:pt x="713" y="684"/>
                    </a:lnTo>
                    <a:lnTo>
                      <a:pt x="716" y="685"/>
                    </a:lnTo>
                    <a:lnTo>
                      <a:pt x="717" y="685"/>
                    </a:lnTo>
                    <a:lnTo>
                      <a:pt x="719" y="685"/>
                    </a:lnTo>
                    <a:lnTo>
                      <a:pt x="720" y="685"/>
                    </a:lnTo>
                    <a:lnTo>
                      <a:pt x="723" y="686"/>
                    </a:lnTo>
                    <a:lnTo>
                      <a:pt x="724" y="686"/>
                    </a:lnTo>
                    <a:lnTo>
                      <a:pt x="727" y="686"/>
                    </a:lnTo>
                    <a:lnTo>
                      <a:pt x="728" y="687"/>
                    </a:lnTo>
                    <a:lnTo>
                      <a:pt x="731" y="687"/>
                    </a:lnTo>
                    <a:lnTo>
                      <a:pt x="732" y="687"/>
                    </a:lnTo>
                    <a:lnTo>
                      <a:pt x="735" y="687"/>
                    </a:lnTo>
                    <a:lnTo>
                      <a:pt x="736" y="687"/>
                    </a:lnTo>
                    <a:lnTo>
                      <a:pt x="738" y="687"/>
                    </a:lnTo>
                    <a:lnTo>
                      <a:pt x="739" y="688"/>
                    </a:lnTo>
                    <a:lnTo>
                      <a:pt x="742" y="688"/>
                    </a:lnTo>
                    <a:lnTo>
                      <a:pt x="743" y="688"/>
                    </a:lnTo>
                    <a:lnTo>
                      <a:pt x="746" y="689"/>
                    </a:lnTo>
                    <a:lnTo>
                      <a:pt x="747" y="689"/>
                    </a:lnTo>
                    <a:lnTo>
                      <a:pt x="750" y="689"/>
                    </a:lnTo>
                    <a:lnTo>
                      <a:pt x="751" y="689"/>
                    </a:lnTo>
                    <a:lnTo>
                      <a:pt x="753" y="689"/>
                    </a:lnTo>
                    <a:lnTo>
                      <a:pt x="755" y="689"/>
                    </a:lnTo>
                    <a:lnTo>
                      <a:pt x="757" y="689"/>
                    </a:lnTo>
                    <a:lnTo>
                      <a:pt x="758" y="689"/>
                    </a:lnTo>
                    <a:lnTo>
                      <a:pt x="761" y="690"/>
                    </a:lnTo>
                    <a:lnTo>
                      <a:pt x="762" y="690"/>
                    </a:lnTo>
                    <a:lnTo>
                      <a:pt x="765" y="690"/>
                    </a:lnTo>
                    <a:lnTo>
                      <a:pt x="765" y="690"/>
                    </a:lnTo>
                    <a:lnTo>
                      <a:pt x="769" y="690"/>
                    </a:lnTo>
                    <a:lnTo>
                      <a:pt x="770" y="690"/>
                    </a:lnTo>
                    <a:lnTo>
                      <a:pt x="772" y="690"/>
                    </a:lnTo>
                    <a:lnTo>
                      <a:pt x="773" y="690"/>
                    </a:lnTo>
                    <a:lnTo>
                      <a:pt x="775" y="691"/>
                    </a:lnTo>
                    <a:lnTo>
                      <a:pt x="777" y="691"/>
                    </a:lnTo>
                    <a:lnTo>
                      <a:pt x="779" y="691"/>
                    </a:lnTo>
                    <a:lnTo>
                      <a:pt x="781" y="691"/>
                    </a:lnTo>
                    <a:lnTo>
                      <a:pt x="782" y="691"/>
                    </a:lnTo>
                    <a:lnTo>
                      <a:pt x="784" y="692"/>
                    </a:lnTo>
                    <a:lnTo>
                      <a:pt x="784" y="692"/>
                    </a:lnTo>
                    <a:lnTo>
                      <a:pt x="784" y="692"/>
                    </a:lnTo>
                    <a:lnTo>
                      <a:pt x="787" y="692"/>
                    </a:lnTo>
                    <a:lnTo>
                      <a:pt x="789" y="692"/>
                    </a:lnTo>
                    <a:lnTo>
                      <a:pt x="791" y="692"/>
                    </a:lnTo>
                    <a:lnTo>
                      <a:pt x="792" y="692"/>
                    </a:lnTo>
                    <a:lnTo>
                      <a:pt x="794" y="692"/>
                    </a:lnTo>
                    <a:lnTo>
                      <a:pt x="796" y="692"/>
                    </a:lnTo>
                    <a:lnTo>
                      <a:pt x="798" y="692"/>
                    </a:lnTo>
                    <a:lnTo>
                      <a:pt x="799" y="692"/>
                    </a:lnTo>
                    <a:lnTo>
                      <a:pt x="802" y="692"/>
                    </a:lnTo>
                    <a:lnTo>
                      <a:pt x="803" y="692"/>
                    </a:lnTo>
                    <a:lnTo>
                      <a:pt x="806" y="693"/>
                    </a:lnTo>
                    <a:lnTo>
                      <a:pt x="807" y="693"/>
                    </a:lnTo>
                    <a:lnTo>
                      <a:pt x="810" y="693"/>
                    </a:lnTo>
                    <a:lnTo>
                      <a:pt x="811" y="693"/>
                    </a:lnTo>
                    <a:lnTo>
                      <a:pt x="813" y="693"/>
                    </a:lnTo>
                    <a:lnTo>
                      <a:pt x="814" y="693"/>
                    </a:lnTo>
                    <a:lnTo>
                      <a:pt x="817" y="693"/>
                    </a:lnTo>
                    <a:lnTo>
                      <a:pt x="818" y="693"/>
                    </a:lnTo>
                    <a:lnTo>
                      <a:pt x="821" y="693"/>
                    </a:lnTo>
                    <a:lnTo>
                      <a:pt x="822" y="693"/>
                    </a:lnTo>
                    <a:lnTo>
                      <a:pt x="825" y="693"/>
                    </a:lnTo>
                    <a:lnTo>
                      <a:pt x="826" y="693"/>
                    </a:lnTo>
                    <a:lnTo>
                      <a:pt x="829" y="693"/>
                    </a:lnTo>
                    <a:lnTo>
                      <a:pt x="830" y="693"/>
                    </a:lnTo>
                    <a:lnTo>
                      <a:pt x="833" y="693"/>
                    </a:lnTo>
                    <a:lnTo>
                      <a:pt x="834" y="693"/>
                    </a:lnTo>
                    <a:lnTo>
                      <a:pt x="836" y="694"/>
                    </a:lnTo>
                    <a:lnTo>
                      <a:pt x="837" y="694"/>
                    </a:lnTo>
                    <a:lnTo>
                      <a:pt x="840" y="694"/>
                    </a:lnTo>
                    <a:lnTo>
                      <a:pt x="841" y="694"/>
                    </a:lnTo>
                    <a:lnTo>
                      <a:pt x="844" y="694"/>
                    </a:lnTo>
                    <a:lnTo>
                      <a:pt x="845" y="694"/>
                    </a:lnTo>
                    <a:lnTo>
                      <a:pt x="848" y="694"/>
                    </a:lnTo>
                    <a:lnTo>
                      <a:pt x="849" y="694"/>
                    </a:lnTo>
                    <a:lnTo>
                      <a:pt x="851" y="694"/>
                    </a:lnTo>
                    <a:lnTo>
                      <a:pt x="853" y="694"/>
                    </a:lnTo>
                    <a:lnTo>
                      <a:pt x="855" y="695"/>
                    </a:lnTo>
                    <a:lnTo>
                      <a:pt x="856" y="695"/>
                    </a:lnTo>
                    <a:lnTo>
                      <a:pt x="858" y="695"/>
                    </a:lnTo>
                    <a:lnTo>
                      <a:pt x="860" y="695"/>
                    </a:lnTo>
                    <a:lnTo>
                      <a:pt x="863" y="695"/>
                    </a:lnTo>
                    <a:lnTo>
                      <a:pt x="863" y="695"/>
                    </a:lnTo>
                    <a:lnTo>
                      <a:pt x="866" y="695"/>
                    </a:lnTo>
                    <a:lnTo>
                      <a:pt x="868" y="695"/>
                    </a:lnTo>
                    <a:lnTo>
                      <a:pt x="870" y="695"/>
                    </a:lnTo>
                    <a:lnTo>
                      <a:pt x="872" y="695"/>
                    </a:lnTo>
                    <a:lnTo>
                      <a:pt x="873" y="695"/>
                    </a:lnTo>
                    <a:lnTo>
                      <a:pt x="875" y="695"/>
                    </a:lnTo>
                    <a:lnTo>
                      <a:pt x="877" y="695"/>
                    </a:lnTo>
                    <a:lnTo>
                      <a:pt x="878" y="695"/>
                    </a:lnTo>
                    <a:lnTo>
                      <a:pt x="880" y="695"/>
                    </a:lnTo>
                    <a:lnTo>
                      <a:pt x="880" y="695"/>
                    </a:lnTo>
                    <a:lnTo>
                      <a:pt x="882" y="695"/>
                    </a:lnTo>
                    <a:lnTo>
                      <a:pt x="882" y="695"/>
                    </a:lnTo>
                    <a:lnTo>
                      <a:pt x="885" y="695"/>
                    </a:lnTo>
                    <a:lnTo>
                      <a:pt x="887" y="695"/>
                    </a:lnTo>
                    <a:lnTo>
                      <a:pt x="889" y="695"/>
                    </a:lnTo>
                    <a:lnTo>
                      <a:pt x="890" y="695"/>
                    </a:lnTo>
                    <a:lnTo>
                      <a:pt x="892" y="695"/>
                    </a:lnTo>
                    <a:lnTo>
                      <a:pt x="893" y="695"/>
                    </a:lnTo>
                    <a:lnTo>
                      <a:pt x="896" y="695"/>
                    </a:lnTo>
                    <a:lnTo>
                      <a:pt x="897" y="695"/>
                    </a:lnTo>
                    <a:lnTo>
                      <a:pt x="901" y="695"/>
                    </a:lnTo>
                    <a:lnTo>
                      <a:pt x="901" y="695"/>
                    </a:lnTo>
                    <a:lnTo>
                      <a:pt x="904" y="695"/>
                    </a:lnTo>
                    <a:lnTo>
                      <a:pt x="905" y="695"/>
                    </a:lnTo>
                    <a:lnTo>
                      <a:pt x="908" y="695"/>
                    </a:lnTo>
                    <a:lnTo>
                      <a:pt x="909" y="695"/>
                    </a:lnTo>
                    <a:lnTo>
                      <a:pt x="911" y="695"/>
                    </a:lnTo>
                    <a:lnTo>
                      <a:pt x="912" y="695"/>
                    </a:lnTo>
                    <a:lnTo>
                      <a:pt x="915" y="695"/>
                    </a:lnTo>
                    <a:lnTo>
                      <a:pt x="916" y="695"/>
                    </a:lnTo>
                    <a:lnTo>
                      <a:pt x="919" y="696"/>
                    </a:lnTo>
                    <a:lnTo>
                      <a:pt x="920" y="696"/>
                    </a:lnTo>
                    <a:lnTo>
                      <a:pt x="923" y="696"/>
                    </a:lnTo>
                    <a:lnTo>
                      <a:pt x="924" y="696"/>
                    </a:lnTo>
                    <a:lnTo>
                      <a:pt x="927" y="696"/>
                    </a:lnTo>
                    <a:lnTo>
                      <a:pt x="928" y="696"/>
                    </a:lnTo>
                    <a:lnTo>
                      <a:pt x="930" y="696"/>
                    </a:lnTo>
                    <a:lnTo>
                      <a:pt x="931" y="696"/>
                    </a:lnTo>
                    <a:lnTo>
                      <a:pt x="934" y="696"/>
                    </a:lnTo>
                    <a:lnTo>
                      <a:pt x="935" y="696"/>
                    </a:lnTo>
                    <a:lnTo>
                      <a:pt x="938" y="696"/>
                    </a:lnTo>
                    <a:lnTo>
                      <a:pt x="939" y="696"/>
                    </a:lnTo>
                    <a:lnTo>
                      <a:pt x="942" y="696"/>
                    </a:lnTo>
                    <a:lnTo>
                      <a:pt x="942" y="696"/>
                    </a:lnTo>
                    <a:lnTo>
                      <a:pt x="946" y="696"/>
                    </a:lnTo>
                    <a:lnTo>
                      <a:pt x="947" y="696"/>
                    </a:lnTo>
                    <a:lnTo>
                      <a:pt x="949" y="696"/>
                    </a:lnTo>
                    <a:lnTo>
                      <a:pt x="950" y="696"/>
                    </a:lnTo>
                    <a:lnTo>
                      <a:pt x="953" y="696"/>
                    </a:lnTo>
                    <a:lnTo>
                      <a:pt x="954" y="696"/>
                    </a:lnTo>
                    <a:lnTo>
                      <a:pt x="957" y="696"/>
                    </a:lnTo>
                    <a:lnTo>
                      <a:pt x="957" y="696"/>
                    </a:lnTo>
                    <a:lnTo>
                      <a:pt x="961" y="696"/>
                    </a:lnTo>
                    <a:lnTo>
                      <a:pt x="961" y="696"/>
                    </a:lnTo>
                    <a:lnTo>
                      <a:pt x="965" y="696"/>
                    </a:lnTo>
                    <a:lnTo>
                      <a:pt x="966" y="696"/>
                    </a:lnTo>
                    <a:lnTo>
                      <a:pt x="968" y="696"/>
                    </a:lnTo>
                    <a:lnTo>
                      <a:pt x="969" y="696"/>
                    </a:lnTo>
                    <a:lnTo>
                      <a:pt x="971" y="696"/>
                    </a:lnTo>
                    <a:lnTo>
                      <a:pt x="973" y="696"/>
                    </a:lnTo>
                    <a:lnTo>
                      <a:pt x="976" y="696"/>
                    </a:lnTo>
                    <a:lnTo>
                      <a:pt x="976" y="696"/>
                    </a:lnTo>
                    <a:lnTo>
                      <a:pt x="979" y="696"/>
                    </a:lnTo>
                    <a:lnTo>
                      <a:pt x="980" y="696"/>
                    </a:lnTo>
                    <a:lnTo>
                      <a:pt x="983" y="697"/>
                    </a:lnTo>
                    <a:lnTo>
                      <a:pt x="985" y="697"/>
                    </a:lnTo>
                    <a:lnTo>
                      <a:pt x="987" y="697"/>
                    </a:lnTo>
                    <a:lnTo>
                      <a:pt x="988" y="697"/>
                    </a:lnTo>
                  </a:path>
                </a:pathLst>
              </a:custGeom>
              <a:noFill/>
              <a:ln w="12700" cap="flat">
                <a:solidFill>
                  <a:srgbClr val="A0312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BF741DB7-5F6A-0893-7819-385EED017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363" y="2998153"/>
                <a:ext cx="1568450" cy="31750"/>
              </a:xfrm>
              <a:custGeom>
                <a:avLst/>
                <a:gdLst>
                  <a:gd name="T0" fmla="*/ 12 w 988"/>
                  <a:gd name="T1" fmla="*/ 0 h 20"/>
                  <a:gd name="T2" fmla="*/ 27 w 988"/>
                  <a:gd name="T3" fmla="*/ 0 h 20"/>
                  <a:gd name="T4" fmla="*/ 45 w 988"/>
                  <a:gd name="T5" fmla="*/ 0 h 20"/>
                  <a:gd name="T6" fmla="*/ 61 w 988"/>
                  <a:gd name="T7" fmla="*/ 0 h 20"/>
                  <a:gd name="T8" fmla="*/ 78 w 988"/>
                  <a:gd name="T9" fmla="*/ 0 h 20"/>
                  <a:gd name="T10" fmla="*/ 96 w 988"/>
                  <a:gd name="T11" fmla="*/ 0 h 20"/>
                  <a:gd name="T12" fmla="*/ 113 w 988"/>
                  <a:gd name="T13" fmla="*/ 0 h 20"/>
                  <a:gd name="T14" fmla="*/ 130 w 988"/>
                  <a:gd name="T15" fmla="*/ 0 h 20"/>
                  <a:gd name="T16" fmla="*/ 147 w 988"/>
                  <a:gd name="T17" fmla="*/ 0 h 20"/>
                  <a:gd name="T18" fmla="*/ 163 w 988"/>
                  <a:gd name="T19" fmla="*/ 0 h 20"/>
                  <a:gd name="T20" fmla="*/ 181 w 988"/>
                  <a:gd name="T21" fmla="*/ 0 h 20"/>
                  <a:gd name="T22" fmla="*/ 197 w 988"/>
                  <a:gd name="T23" fmla="*/ 0 h 20"/>
                  <a:gd name="T24" fmla="*/ 214 w 988"/>
                  <a:gd name="T25" fmla="*/ 0 h 20"/>
                  <a:gd name="T26" fmla="*/ 231 w 988"/>
                  <a:gd name="T27" fmla="*/ 0 h 20"/>
                  <a:gd name="T28" fmla="*/ 249 w 988"/>
                  <a:gd name="T29" fmla="*/ 0 h 20"/>
                  <a:gd name="T30" fmla="*/ 265 w 988"/>
                  <a:gd name="T31" fmla="*/ 0 h 20"/>
                  <a:gd name="T32" fmla="*/ 283 w 988"/>
                  <a:gd name="T33" fmla="*/ 0 h 20"/>
                  <a:gd name="T34" fmla="*/ 298 w 988"/>
                  <a:gd name="T35" fmla="*/ 0 h 20"/>
                  <a:gd name="T36" fmla="*/ 317 w 988"/>
                  <a:gd name="T37" fmla="*/ 0 h 20"/>
                  <a:gd name="T38" fmla="*/ 332 w 988"/>
                  <a:gd name="T39" fmla="*/ 0 h 20"/>
                  <a:gd name="T40" fmla="*/ 350 w 988"/>
                  <a:gd name="T41" fmla="*/ 0 h 20"/>
                  <a:gd name="T42" fmla="*/ 367 w 988"/>
                  <a:gd name="T43" fmla="*/ 0 h 20"/>
                  <a:gd name="T44" fmla="*/ 384 w 988"/>
                  <a:gd name="T45" fmla="*/ 0 h 20"/>
                  <a:gd name="T46" fmla="*/ 401 w 988"/>
                  <a:gd name="T47" fmla="*/ 1 h 20"/>
                  <a:gd name="T48" fmla="*/ 418 w 988"/>
                  <a:gd name="T49" fmla="*/ 1 h 20"/>
                  <a:gd name="T50" fmla="*/ 430 w 988"/>
                  <a:gd name="T51" fmla="*/ 3 h 20"/>
                  <a:gd name="T52" fmla="*/ 448 w 988"/>
                  <a:gd name="T53" fmla="*/ 5 h 20"/>
                  <a:gd name="T54" fmla="*/ 462 w 988"/>
                  <a:gd name="T55" fmla="*/ 10 h 20"/>
                  <a:gd name="T56" fmla="*/ 478 w 988"/>
                  <a:gd name="T57" fmla="*/ 14 h 20"/>
                  <a:gd name="T58" fmla="*/ 494 w 988"/>
                  <a:gd name="T59" fmla="*/ 18 h 20"/>
                  <a:gd name="T60" fmla="*/ 512 w 988"/>
                  <a:gd name="T61" fmla="*/ 19 h 20"/>
                  <a:gd name="T62" fmla="*/ 528 w 988"/>
                  <a:gd name="T63" fmla="*/ 19 h 20"/>
                  <a:gd name="T64" fmla="*/ 546 w 988"/>
                  <a:gd name="T65" fmla="*/ 19 h 20"/>
                  <a:gd name="T66" fmla="*/ 563 w 988"/>
                  <a:gd name="T67" fmla="*/ 20 h 20"/>
                  <a:gd name="T68" fmla="*/ 580 w 988"/>
                  <a:gd name="T69" fmla="*/ 20 h 20"/>
                  <a:gd name="T70" fmla="*/ 596 w 988"/>
                  <a:gd name="T71" fmla="*/ 20 h 20"/>
                  <a:gd name="T72" fmla="*/ 614 w 988"/>
                  <a:gd name="T73" fmla="*/ 20 h 20"/>
                  <a:gd name="T74" fmla="*/ 630 w 988"/>
                  <a:gd name="T75" fmla="*/ 20 h 20"/>
                  <a:gd name="T76" fmla="*/ 648 w 988"/>
                  <a:gd name="T77" fmla="*/ 20 h 20"/>
                  <a:gd name="T78" fmla="*/ 664 w 988"/>
                  <a:gd name="T79" fmla="*/ 20 h 20"/>
                  <a:gd name="T80" fmla="*/ 681 w 988"/>
                  <a:gd name="T81" fmla="*/ 20 h 20"/>
                  <a:gd name="T82" fmla="*/ 698 w 988"/>
                  <a:gd name="T83" fmla="*/ 20 h 20"/>
                  <a:gd name="T84" fmla="*/ 716 w 988"/>
                  <a:gd name="T85" fmla="*/ 20 h 20"/>
                  <a:gd name="T86" fmla="*/ 732 w 988"/>
                  <a:gd name="T87" fmla="*/ 20 h 20"/>
                  <a:gd name="T88" fmla="*/ 750 w 988"/>
                  <a:gd name="T89" fmla="*/ 20 h 20"/>
                  <a:gd name="T90" fmla="*/ 765 w 988"/>
                  <a:gd name="T91" fmla="*/ 20 h 20"/>
                  <a:gd name="T92" fmla="*/ 784 w 988"/>
                  <a:gd name="T93" fmla="*/ 20 h 20"/>
                  <a:gd name="T94" fmla="*/ 799 w 988"/>
                  <a:gd name="T95" fmla="*/ 20 h 20"/>
                  <a:gd name="T96" fmla="*/ 817 w 988"/>
                  <a:gd name="T97" fmla="*/ 20 h 20"/>
                  <a:gd name="T98" fmla="*/ 834 w 988"/>
                  <a:gd name="T99" fmla="*/ 20 h 20"/>
                  <a:gd name="T100" fmla="*/ 851 w 988"/>
                  <a:gd name="T101" fmla="*/ 20 h 20"/>
                  <a:gd name="T102" fmla="*/ 868 w 988"/>
                  <a:gd name="T103" fmla="*/ 20 h 20"/>
                  <a:gd name="T104" fmla="*/ 885 w 988"/>
                  <a:gd name="T105" fmla="*/ 20 h 20"/>
                  <a:gd name="T106" fmla="*/ 901 w 988"/>
                  <a:gd name="T107" fmla="*/ 20 h 20"/>
                  <a:gd name="T108" fmla="*/ 919 w 988"/>
                  <a:gd name="T109" fmla="*/ 20 h 20"/>
                  <a:gd name="T110" fmla="*/ 935 w 988"/>
                  <a:gd name="T111" fmla="*/ 20 h 20"/>
                  <a:gd name="T112" fmla="*/ 953 w 988"/>
                  <a:gd name="T113" fmla="*/ 20 h 20"/>
                  <a:gd name="T114" fmla="*/ 969 w 988"/>
                  <a:gd name="T115" fmla="*/ 20 h 20"/>
                  <a:gd name="T116" fmla="*/ 987 w 988"/>
                  <a:gd name="T1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88" h="2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6" y="0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103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5" y="0"/>
                    </a:lnTo>
                    <a:lnTo>
                      <a:pt x="128" y="0"/>
                    </a:lnTo>
                    <a:lnTo>
                      <a:pt x="130" y="0"/>
                    </a:lnTo>
                    <a:lnTo>
                      <a:pt x="132" y="0"/>
                    </a:lnTo>
                    <a:lnTo>
                      <a:pt x="133" y="0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9" y="0"/>
                    </a:lnTo>
                    <a:lnTo>
                      <a:pt x="140" y="0"/>
                    </a:lnTo>
                    <a:lnTo>
                      <a:pt x="143" y="0"/>
                    </a:lnTo>
                    <a:lnTo>
                      <a:pt x="144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51" y="0"/>
                    </a:lnTo>
                    <a:lnTo>
                      <a:pt x="152" y="0"/>
                    </a:lnTo>
                    <a:lnTo>
                      <a:pt x="154" y="0"/>
                    </a:lnTo>
                    <a:lnTo>
                      <a:pt x="155" y="0"/>
                    </a:lnTo>
                    <a:lnTo>
                      <a:pt x="158" y="0"/>
                    </a:lnTo>
                    <a:lnTo>
                      <a:pt x="159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70" y="0"/>
                    </a:lnTo>
                    <a:lnTo>
                      <a:pt x="171" y="0"/>
                    </a:lnTo>
                    <a:lnTo>
                      <a:pt x="173" y="0"/>
                    </a:lnTo>
                    <a:lnTo>
                      <a:pt x="175" y="0"/>
                    </a:lnTo>
                    <a:lnTo>
                      <a:pt x="177" y="0"/>
                    </a:lnTo>
                    <a:lnTo>
                      <a:pt x="178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2" y="0"/>
                    </a:lnTo>
                    <a:lnTo>
                      <a:pt x="194" y="0"/>
                    </a:lnTo>
                    <a:lnTo>
                      <a:pt x="195" y="0"/>
                    </a:lnTo>
                    <a:lnTo>
                      <a:pt x="197" y="0"/>
                    </a:lnTo>
                    <a:lnTo>
                      <a:pt x="199" y="0"/>
                    </a:lnTo>
                    <a:lnTo>
                      <a:pt x="200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7" y="0"/>
                    </a:lnTo>
                    <a:lnTo>
                      <a:pt x="208" y="0"/>
                    </a:lnTo>
                    <a:lnTo>
                      <a:pt x="211" y="0"/>
                    </a:lnTo>
                    <a:lnTo>
                      <a:pt x="212" y="0"/>
                    </a:lnTo>
                    <a:lnTo>
                      <a:pt x="214" y="0"/>
                    </a:lnTo>
                    <a:lnTo>
                      <a:pt x="216" y="0"/>
                    </a:lnTo>
                    <a:lnTo>
                      <a:pt x="218" y="0"/>
                    </a:lnTo>
                    <a:lnTo>
                      <a:pt x="219" y="0"/>
                    </a:lnTo>
                    <a:lnTo>
                      <a:pt x="222" y="0"/>
                    </a:lnTo>
                    <a:lnTo>
                      <a:pt x="223" y="0"/>
                    </a:lnTo>
                    <a:lnTo>
                      <a:pt x="226" y="0"/>
                    </a:lnTo>
                    <a:lnTo>
                      <a:pt x="227" y="0"/>
                    </a:lnTo>
                    <a:lnTo>
                      <a:pt x="230" y="0"/>
                    </a:lnTo>
                    <a:lnTo>
                      <a:pt x="231" y="0"/>
                    </a:lnTo>
                    <a:lnTo>
                      <a:pt x="233" y="0"/>
                    </a:lnTo>
                    <a:lnTo>
                      <a:pt x="234" y="0"/>
                    </a:lnTo>
                    <a:lnTo>
                      <a:pt x="237" y="0"/>
                    </a:lnTo>
                    <a:lnTo>
                      <a:pt x="238" y="0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6" y="0"/>
                    </a:lnTo>
                    <a:lnTo>
                      <a:pt x="249" y="0"/>
                    </a:lnTo>
                    <a:lnTo>
                      <a:pt x="250" y="0"/>
                    </a:lnTo>
                    <a:lnTo>
                      <a:pt x="252" y="0"/>
                    </a:lnTo>
                    <a:lnTo>
                      <a:pt x="253" y="0"/>
                    </a:lnTo>
                    <a:lnTo>
                      <a:pt x="256" y="0"/>
                    </a:lnTo>
                    <a:lnTo>
                      <a:pt x="257" y="0"/>
                    </a:lnTo>
                    <a:lnTo>
                      <a:pt x="260" y="0"/>
                    </a:lnTo>
                    <a:lnTo>
                      <a:pt x="261" y="0"/>
                    </a:lnTo>
                    <a:lnTo>
                      <a:pt x="264" y="0"/>
                    </a:lnTo>
                    <a:lnTo>
                      <a:pt x="265" y="0"/>
                    </a:lnTo>
                    <a:lnTo>
                      <a:pt x="268" y="0"/>
                    </a:lnTo>
                    <a:lnTo>
                      <a:pt x="269" y="0"/>
                    </a:lnTo>
                    <a:lnTo>
                      <a:pt x="271" y="0"/>
                    </a:lnTo>
                    <a:lnTo>
                      <a:pt x="272" y="0"/>
                    </a:lnTo>
                    <a:lnTo>
                      <a:pt x="274" y="0"/>
                    </a:lnTo>
                    <a:lnTo>
                      <a:pt x="276" y="0"/>
                    </a:lnTo>
                    <a:lnTo>
                      <a:pt x="279" y="0"/>
                    </a:lnTo>
                    <a:lnTo>
                      <a:pt x="280" y="0"/>
                    </a:lnTo>
                    <a:lnTo>
                      <a:pt x="283" y="0"/>
                    </a:lnTo>
                    <a:lnTo>
                      <a:pt x="283" y="0"/>
                    </a:lnTo>
                    <a:lnTo>
                      <a:pt x="286" y="0"/>
                    </a:lnTo>
                    <a:lnTo>
                      <a:pt x="288" y="0"/>
                    </a:lnTo>
                    <a:lnTo>
                      <a:pt x="290" y="0"/>
                    </a:lnTo>
                    <a:lnTo>
                      <a:pt x="291" y="0"/>
                    </a:lnTo>
                    <a:lnTo>
                      <a:pt x="293" y="0"/>
                    </a:lnTo>
                    <a:lnTo>
                      <a:pt x="295" y="0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301" y="0"/>
                    </a:lnTo>
                    <a:lnTo>
                      <a:pt x="302" y="0"/>
                    </a:lnTo>
                    <a:lnTo>
                      <a:pt x="305" y="0"/>
                    </a:lnTo>
                    <a:lnTo>
                      <a:pt x="307" y="0"/>
                    </a:lnTo>
                    <a:lnTo>
                      <a:pt x="309" y="0"/>
                    </a:lnTo>
                    <a:lnTo>
                      <a:pt x="310" y="0"/>
                    </a:lnTo>
                    <a:lnTo>
                      <a:pt x="312" y="0"/>
                    </a:lnTo>
                    <a:lnTo>
                      <a:pt x="313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20" y="0"/>
                    </a:lnTo>
                    <a:lnTo>
                      <a:pt x="321" y="0"/>
                    </a:lnTo>
                    <a:lnTo>
                      <a:pt x="324" y="0"/>
                    </a:lnTo>
                    <a:lnTo>
                      <a:pt x="325" y="0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1" y="0"/>
                    </a:lnTo>
                    <a:lnTo>
                      <a:pt x="332" y="0"/>
                    </a:lnTo>
                    <a:lnTo>
                      <a:pt x="335" y="0"/>
                    </a:lnTo>
                    <a:lnTo>
                      <a:pt x="336" y="0"/>
                    </a:lnTo>
                    <a:lnTo>
                      <a:pt x="339" y="0"/>
                    </a:lnTo>
                    <a:lnTo>
                      <a:pt x="340" y="0"/>
                    </a:lnTo>
                    <a:lnTo>
                      <a:pt x="343" y="0"/>
                    </a:lnTo>
                    <a:lnTo>
                      <a:pt x="344" y="0"/>
                    </a:lnTo>
                    <a:lnTo>
                      <a:pt x="347" y="0"/>
                    </a:lnTo>
                    <a:lnTo>
                      <a:pt x="348" y="0"/>
                    </a:lnTo>
                    <a:lnTo>
                      <a:pt x="350" y="0"/>
                    </a:lnTo>
                    <a:lnTo>
                      <a:pt x="351" y="0"/>
                    </a:lnTo>
                    <a:lnTo>
                      <a:pt x="354" y="0"/>
                    </a:lnTo>
                    <a:lnTo>
                      <a:pt x="355" y="0"/>
                    </a:lnTo>
                    <a:lnTo>
                      <a:pt x="358" y="0"/>
                    </a:lnTo>
                    <a:lnTo>
                      <a:pt x="359" y="0"/>
                    </a:lnTo>
                    <a:lnTo>
                      <a:pt x="362" y="0"/>
                    </a:lnTo>
                    <a:lnTo>
                      <a:pt x="363" y="0"/>
                    </a:lnTo>
                    <a:lnTo>
                      <a:pt x="365" y="0"/>
                    </a:lnTo>
                    <a:lnTo>
                      <a:pt x="367" y="0"/>
                    </a:lnTo>
                    <a:lnTo>
                      <a:pt x="369" y="0"/>
                    </a:lnTo>
                    <a:lnTo>
                      <a:pt x="370" y="0"/>
                    </a:lnTo>
                    <a:lnTo>
                      <a:pt x="373" y="0"/>
                    </a:lnTo>
                    <a:lnTo>
                      <a:pt x="374" y="0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1" y="0"/>
                    </a:lnTo>
                    <a:lnTo>
                      <a:pt x="382" y="0"/>
                    </a:lnTo>
                    <a:lnTo>
                      <a:pt x="384" y="0"/>
                    </a:lnTo>
                    <a:lnTo>
                      <a:pt x="386" y="0"/>
                    </a:lnTo>
                    <a:lnTo>
                      <a:pt x="387" y="0"/>
                    </a:lnTo>
                    <a:lnTo>
                      <a:pt x="389" y="0"/>
                    </a:lnTo>
                    <a:lnTo>
                      <a:pt x="391" y="0"/>
                    </a:lnTo>
                    <a:lnTo>
                      <a:pt x="392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400" y="0"/>
                    </a:lnTo>
                    <a:lnTo>
                      <a:pt x="401" y="1"/>
                    </a:lnTo>
                    <a:lnTo>
                      <a:pt x="403" y="1"/>
                    </a:lnTo>
                    <a:lnTo>
                      <a:pt x="404" y="1"/>
                    </a:lnTo>
                    <a:lnTo>
                      <a:pt x="406" y="1"/>
                    </a:lnTo>
                    <a:lnTo>
                      <a:pt x="408" y="1"/>
                    </a:lnTo>
                    <a:lnTo>
                      <a:pt x="410" y="1"/>
                    </a:lnTo>
                    <a:lnTo>
                      <a:pt x="411" y="1"/>
                    </a:lnTo>
                    <a:lnTo>
                      <a:pt x="414" y="1"/>
                    </a:lnTo>
                    <a:lnTo>
                      <a:pt x="415" y="1"/>
                    </a:lnTo>
                    <a:lnTo>
                      <a:pt x="418" y="1"/>
                    </a:lnTo>
                    <a:lnTo>
                      <a:pt x="419" y="1"/>
                    </a:lnTo>
                    <a:lnTo>
                      <a:pt x="422" y="1"/>
                    </a:lnTo>
                    <a:lnTo>
                      <a:pt x="423" y="2"/>
                    </a:lnTo>
                    <a:lnTo>
                      <a:pt x="425" y="2"/>
                    </a:lnTo>
                    <a:lnTo>
                      <a:pt x="426" y="2"/>
                    </a:lnTo>
                    <a:lnTo>
                      <a:pt x="428" y="2"/>
                    </a:lnTo>
                    <a:lnTo>
                      <a:pt x="429" y="3"/>
                    </a:lnTo>
                    <a:lnTo>
                      <a:pt x="429" y="3"/>
                    </a:lnTo>
                    <a:lnTo>
                      <a:pt x="430" y="3"/>
                    </a:lnTo>
                    <a:lnTo>
                      <a:pt x="433" y="3"/>
                    </a:lnTo>
                    <a:lnTo>
                      <a:pt x="434" y="3"/>
                    </a:lnTo>
                    <a:lnTo>
                      <a:pt x="437" y="4"/>
                    </a:lnTo>
                    <a:lnTo>
                      <a:pt x="438" y="4"/>
                    </a:lnTo>
                    <a:lnTo>
                      <a:pt x="441" y="4"/>
                    </a:lnTo>
                    <a:lnTo>
                      <a:pt x="442" y="4"/>
                    </a:lnTo>
                    <a:lnTo>
                      <a:pt x="445" y="5"/>
                    </a:lnTo>
                    <a:lnTo>
                      <a:pt x="446" y="5"/>
                    </a:lnTo>
                    <a:lnTo>
                      <a:pt x="448" y="5"/>
                    </a:lnTo>
                    <a:lnTo>
                      <a:pt x="449" y="6"/>
                    </a:lnTo>
                    <a:lnTo>
                      <a:pt x="452" y="7"/>
                    </a:lnTo>
                    <a:lnTo>
                      <a:pt x="453" y="7"/>
                    </a:lnTo>
                    <a:lnTo>
                      <a:pt x="456" y="8"/>
                    </a:lnTo>
                    <a:lnTo>
                      <a:pt x="457" y="8"/>
                    </a:lnTo>
                    <a:lnTo>
                      <a:pt x="460" y="9"/>
                    </a:lnTo>
                    <a:lnTo>
                      <a:pt x="461" y="9"/>
                    </a:lnTo>
                    <a:lnTo>
                      <a:pt x="461" y="9"/>
                    </a:lnTo>
                    <a:lnTo>
                      <a:pt x="462" y="10"/>
                    </a:lnTo>
                    <a:lnTo>
                      <a:pt x="464" y="10"/>
                    </a:lnTo>
                    <a:lnTo>
                      <a:pt x="465" y="11"/>
                    </a:lnTo>
                    <a:lnTo>
                      <a:pt x="467" y="11"/>
                    </a:lnTo>
                    <a:lnTo>
                      <a:pt x="468" y="11"/>
                    </a:lnTo>
                    <a:lnTo>
                      <a:pt x="470" y="12"/>
                    </a:lnTo>
                    <a:lnTo>
                      <a:pt x="472" y="12"/>
                    </a:lnTo>
                    <a:lnTo>
                      <a:pt x="475" y="13"/>
                    </a:lnTo>
                    <a:lnTo>
                      <a:pt x="475" y="14"/>
                    </a:lnTo>
                    <a:lnTo>
                      <a:pt x="478" y="14"/>
                    </a:lnTo>
                    <a:lnTo>
                      <a:pt x="480" y="14"/>
                    </a:lnTo>
                    <a:lnTo>
                      <a:pt x="482" y="15"/>
                    </a:lnTo>
                    <a:lnTo>
                      <a:pt x="484" y="16"/>
                    </a:lnTo>
                    <a:lnTo>
                      <a:pt x="485" y="16"/>
                    </a:lnTo>
                    <a:lnTo>
                      <a:pt x="487" y="16"/>
                    </a:lnTo>
                    <a:lnTo>
                      <a:pt x="489" y="16"/>
                    </a:lnTo>
                    <a:lnTo>
                      <a:pt x="490" y="17"/>
                    </a:lnTo>
                    <a:lnTo>
                      <a:pt x="494" y="17"/>
                    </a:lnTo>
                    <a:lnTo>
                      <a:pt x="494" y="18"/>
                    </a:lnTo>
                    <a:lnTo>
                      <a:pt x="497" y="18"/>
                    </a:lnTo>
                    <a:lnTo>
                      <a:pt x="499" y="18"/>
                    </a:lnTo>
                    <a:lnTo>
                      <a:pt x="501" y="18"/>
                    </a:lnTo>
                    <a:lnTo>
                      <a:pt x="502" y="18"/>
                    </a:lnTo>
                    <a:lnTo>
                      <a:pt x="504" y="18"/>
                    </a:lnTo>
                    <a:lnTo>
                      <a:pt x="505" y="18"/>
                    </a:lnTo>
                    <a:lnTo>
                      <a:pt x="508" y="19"/>
                    </a:lnTo>
                    <a:lnTo>
                      <a:pt x="509" y="19"/>
                    </a:lnTo>
                    <a:lnTo>
                      <a:pt x="512" y="19"/>
                    </a:lnTo>
                    <a:lnTo>
                      <a:pt x="513" y="19"/>
                    </a:lnTo>
                    <a:lnTo>
                      <a:pt x="516" y="19"/>
                    </a:lnTo>
                    <a:lnTo>
                      <a:pt x="517" y="19"/>
                    </a:lnTo>
                    <a:lnTo>
                      <a:pt x="520" y="19"/>
                    </a:lnTo>
                    <a:lnTo>
                      <a:pt x="521" y="19"/>
                    </a:lnTo>
                    <a:lnTo>
                      <a:pt x="523" y="19"/>
                    </a:lnTo>
                    <a:lnTo>
                      <a:pt x="524" y="19"/>
                    </a:lnTo>
                    <a:lnTo>
                      <a:pt x="527" y="19"/>
                    </a:lnTo>
                    <a:lnTo>
                      <a:pt x="528" y="19"/>
                    </a:lnTo>
                    <a:lnTo>
                      <a:pt x="531" y="19"/>
                    </a:lnTo>
                    <a:lnTo>
                      <a:pt x="532" y="19"/>
                    </a:lnTo>
                    <a:lnTo>
                      <a:pt x="535" y="19"/>
                    </a:lnTo>
                    <a:lnTo>
                      <a:pt x="536" y="19"/>
                    </a:lnTo>
                    <a:lnTo>
                      <a:pt x="539" y="19"/>
                    </a:lnTo>
                    <a:lnTo>
                      <a:pt x="540" y="19"/>
                    </a:lnTo>
                    <a:lnTo>
                      <a:pt x="542" y="19"/>
                    </a:lnTo>
                    <a:lnTo>
                      <a:pt x="543" y="19"/>
                    </a:lnTo>
                    <a:lnTo>
                      <a:pt x="546" y="19"/>
                    </a:lnTo>
                    <a:lnTo>
                      <a:pt x="547" y="19"/>
                    </a:lnTo>
                    <a:lnTo>
                      <a:pt x="550" y="19"/>
                    </a:lnTo>
                    <a:lnTo>
                      <a:pt x="551" y="19"/>
                    </a:lnTo>
                    <a:lnTo>
                      <a:pt x="554" y="19"/>
                    </a:lnTo>
                    <a:lnTo>
                      <a:pt x="555" y="19"/>
                    </a:lnTo>
                    <a:lnTo>
                      <a:pt x="558" y="20"/>
                    </a:lnTo>
                    <a:lnTo>
                      <a:pt x="559" y="20"/>
                    </a:lnTo>
                    <a:lnTo>
                      <a:pt x="561" y="20"/>
                    </a:lnTo>
                    <a:lnTo>
                      <a:pt x="563" y="20"/>
                    </a:lnTo>
                    <a:lnTo>
                      <a:pt x="565" y="20"/>
                    </a:lnTo>
                    <a:lnTo>
                      <a:pt x="566" y="20"/>
                    </a:lnTo>
                    <a:lnTo>
                      <a:pt x="569" y="20"/>
                    </a:lnTo>
                    <a:lnTo>
                      <a:pt x="569" y="20"/>
                    </a:lnTo>
                    <a:lnTo>
                      <a:pt x="573" y="20"/>
                    </a:lnTo>
                    <a:lnTo>
                      <a:pt x="573" y="20"/>
                    </a:lnTo>
                    <a:lnTo>
                      <a:pt x="577" y="20"/>
                    </a:lnTo>
                    <a:lnTo>
                      <a:pt x="578" y="20"/>
                    </a:lnTo>
                    <a:lnTo>
                      <a:pt x="580" y="20"/>
                    </a:lnTo>
                    <a:lnTo>
                      <a:pt x="581" y="20"/>
                    </a:lnTo>
                    <a:lnTo>
                      <a:pt x="583" y="20"/>
                    </a:lnTo>
                    <a:lnTo>
                      <a:pt x="585" y="20"/>
                    </a:lnTo>
                    <a:lnTo>
                      <a:pt x="587" y="20"/>
                    </a:lnTo>
                    <a:lnTo>
                      <a:pt x="588" y="20"/>
                    </a:lnTo>
                    <a:lnTo>
                      <a:pt x="592" y="20"/>
                    </a:lnTo>
                    <a:lnTo>
                      <a:pt x="592" y="20"/>
                    </a:lnTo>
                    <a:lnTo>
                      <a:pt x="595" y="20"/>
                    </a:lnTo>
                    <a:lnTo>
                      <a:pt x="596" y="20"/>
                    </a:lnTo>
                    <a:lnTo>
                      <a:pt x="599" y="20"/>
                    </a:lnTo>
                    <a:lnTo>
                      <a:pt x="600" y="20"/>
                    </a:lnTo>
                    <a:lnTo>
                      <a:pt x="602" y="20"/>
                    </a:lnTo>
                    <a:lnTo>
                      <a:pt x="604" y="20"/>
                    </a:lnTo>
                    <a:lnTo>
                      <a:pt x="606" y="20"/>
                    </a:lnTo>
                    <a:lnTo>
                      <a:pt x="607" y="20"/>
                    </a:lnTo>
                    <a:lnTo>
                      <a:pt x="610" y="20"/>
                    </a:lnTo>
                    <a:lnTo>
                      <a:pt x="611" y="20"/>
                    </a:lnTo>
                    <a:lnTo>
                      <a:pt x="614" y="20"/>
                    </a:lnTo>
                    <a:lnTo>
                      <a:pt x="615" y="20"/>
                    </a:lnTo>
                    <a:lnTo>
                      <a:pt x="618" y="20"/>
                    </a:lnTo>
                    <a:lnTo>
                      <a:pt x="619" y="20"/>
                    </a:lnTo>
                    <a:lnTo>
                      <a:pt x="621" y="20"/>
                    </a:lnTo>
                    <a:lnTo>
                      <a:pt x="622" y="20"/>
                    </a:lnTo>
                    <a:lnTo>
                      <a:pt x="625" y="20"/>
                    </a:lnTo>
                    <a:lnTo>
                      <a:pt x="626" y="20"/>
                    </a:lnTo>
                    <a:lnTo>
                      <a:pt x="629" y="20"/>
                    </a:lnTo>
                    <a:lnTo>
                      <a:pt x="630" y="20"/>
                    </a:lnTo>
                    <a:lnTo>
                      <a:pt x="633" y="20"/>
                    </a:lnTo>
                    <a:lnTo>
                      <a:pt x="634" y="20"/>
                    </a:lnTo>
                    <a:lnTo>
                      <a:pt x="637" y="20"/>
                    </a:lnTo>
                    <a:lnTo>
                      <a:pt x="638" y="20"/>
                    </a:lnTo>
                    <a:lnTo>
                      <a:pt x="640" y="20"/>
                    </a:lnTo>
                    <a:lnTo>
                      <a:pt x="641" y="20"/>
                    </a:lnTo>
                    <a:lnTo>
                      <a:pt x="644" y="20"/>
                    </a:lnTo>
                    <a:lnTo>
                      <a:pt x="645" y="20"/>
                    </a:lnTo>
                    <a:lnTo>
                      <a:pt x="648" y="20"/>
                    </a:lnTo>
                    <a:lnTo>
                      <a:pt x="649" y="20"/>
                    </a:lnTo>
                    <a:lnTo>
                      <a:pt x="652" y="20"/>
                    </a:lnTo>
                    <a:lnTo>
                      <a:pt x="653" y="20"/>
                    </a:lnTo>
                    <a:lnTo>
                      <a:pt x="656" y="20"/>
                    </a:lnTo>
                    <a:lnTo>
                      <a:pt x="657" y="20"/>
                    </a:lnTo>
                    <a:lnTo>
                      <a:pt x="659" y="20"/>
                    </a:lnTo>
                    <a:lnTo>
                      <a:pt x="660" y="20"/>
                    </a:lnTo>
                    <a:lnTo>
                      <a:pt x="662" y="20"/>
                    </a:lnTo>
                    <a:lnTo>
                      <a:pt x="664" y="20"/>
                    </a:lnTo>
                    <a:lnTo>
                      <a:pt x="667" y="20"/>
                    </a:lnTo>
                    <a:lnTo>
                      <a:pt x="668" y="20"/>
                    </a:lnTo>
                    <a:lnTo>
                      <a:pt x="671" y="20"/>
                    </a:lnTo>
                    <a:lnTo>
                      <a:pt x="671" y="20"/>
                    </a:lnTo>
                    <a:lnTo>
                      <a:pt x="674" y="20"/>
                    </a:lnTo>
                    <a:lnTo>
                      <a:pt x="676" y="20"/>
                    </a:lnTo>
                    <a:lnTo>
                      <a:pt x="678" y="20"/>
                    </a:lnTo>
                    <a:lnTo>
                      <a:pt x="679" y="20"/>
                    </a:lnTo>
                    <a:lnTo>
                      <a:pt x="681" y="20"/>
                    </a:lnTo>
                    <a:lnTo>
                      <a:pt x="683" y="20"/>
                    </a:lnTo>
                    <a:lnTo>
                      <a:pt x="686" y="20"/>
                    </a:lnTo>
                    <a:lnTo>
                      <a:pt x="686" y="20"/>
                    </a:lnTo>
                    <a:lnTo>
                      <a:pt x="689" y="20"/>
                    </a:lnTo>
                    <a:lnTo>
                      <a:pt x="690" y="20"/>
                    </a:lnTo>
                    <a:lnTo>
                      <a:pt x="693" y="20"/>
                    </a:lnTo>
                    <a:lnTo>
                      <a:pt x="695" y="20"/>
                    </a:lnTo>
                    <a:lnTo>
                      <a:pt x="697" y="20"/>
                    </a:lnTo>
                    <a:lnTo>
                      <a:pt x="698" y="20"/>
                    </a:lnTo>
                    <a:lnTo>
                      <a:pt x="700" y="20"/>
                    </a:lnTo>
                    <a:lnTo>
                      <a:pt x="701" y="20"/>
                    </a:lnTo>
                    <a:lnTo>
                      <a:pt x="705" y="20"/>
                    </a:lnTo>
                    <a:lnTo>
                      <a:pt x="705" y="20"/>
                    </a:lnTo>
                    <a:lnTo>
                      <a:pt x="708" y="20"/>
                    </a:lnTo>
                    <a:lnTo>
                      <a:pt x="709" y="20"/>
                    </a:lnTo>
                    <a:lnTo>
                      <a:pt x="712" y="20"/>
                    </a:lnTo>
                    <a:lnTo>
                      <a:pt x="713" y="20"/>
                    </a:lnTo>
                    <a:lnTo>
                      <a:pt x="716" y="20"/>
                    </a:lnTo>
                    <a:lnTo>
                      <a:pt x="717" y="20"/>
                    </a:lnTo>
                    <a:lnTo>
                      <a:pt x="719" y="20"/>
                    </a:lnTo>
                    <a:lnTo>
                      <a:pt x="720" y="20"/>
                    </a:lnTo>
                    <a:lnTo>
                      <a:pt x="723" y="20"/>
                    </a:lnTo>
                    <a:lnTo>
                      <a:pt x="724" y="20"/>
                    </a:lnTo>
                    <a:lnTo>
                      <a:pt x="727" y="20"/>
                    </a:lnTo>
                    <a:lnTo>
                      <a:pt x="728" y="20"/>
                    </a:lnTo>
                    <a:lnTo>
                      <a:pt x="731" y="20"/>
                    </a:lnTo>
                    <a:lnTo>
                      <a:pt x="732" y="20"/>
                    </a:lnTo>
                    <a:lnTo>
                      <a:pt x="735" y="20"/>
                    </a:lnTo>
                    <a:lnTo>
                      <a:pt x="736" y="20"/>
                    </a:lnTo>
                    <a:lnTo>
                      <a:pt x="738" y="20"/>
                    </a:lnTo>
                    <a:lnTo>
                      <a:pt x="739" y="20"/>
                    </a:lnTo>
                    <a:lnTo>
                      <a:pt x="742" y="20"/>
                    </a:lnTo>
                    <a:lnTo>
                      <a:pt x="743" y="20"/>
                    </a:lnTo>
                    <a:lnTo>
                      <a:pt x="746" y="20"/>
                    </a:lnTo>
                    <a:lnTo>
                      <a:pt x="747" y="20"/>
                    </a:lnTo>
                    <a:lnTo>
                      <a:pt x="750" y="20"/>
                    </a:lnTo>
                    <a:lnTo>
                      <a:pt x="751" y="20"/>
                    </a:lnTo>
                    <a:lnTo>
                      <a:pt x="753" y="20"/>
                    </a:lnTo>
                    <a:lnTo>
                      <a:pt x="755" y="20"/>
                    </a:lnTo>
                    <a:lnTo>
                      <a:pt x="757" y="20"/>
                    </a:lnTo>
                    <a:lnTo>
                      <a:pt x="758" y="20"/>
                    </a:lnTo>
                    <a:lnTo>
                      <a:pt x="761" y="20"/>
                    </a:lnTo>
                    <a:lnTo>
                      <a:pt x="762" y="20"/>
                    </a:lnTo>
                    <a:lnTo>
                      <a:pt x="765" y="20"/>
                    </a:lnTo>
                    <a:lnTo>
                      <a:pt x="765" y="20"/>
                    </a:lnTo>
                    <a:lnTo>
                      <a:pt x="769" y="20"/>
                    </a:lnTo>
                    <a:lnTo>
                      <a:pt x="770" y="20"/>
                    </a:lnTo>
                    <a:lnTo>
                      <a:pt x="772" y="20"/>
                    </a:lnTo>
                    <a:lnTo>
                      <a:pt x="773" y="20"/>
                    </a:lnTo>
                    <a:lnTo>
                      <a:pt x="775" y="20"/>
                    </a:lnTo>
                    <a:lnTo>
                      <a:pt x="777" y="20"/>
                    </a:lnTo>
                    <a:lnTo>
                      <a:pt x="779" y="20"/>
                    </a:lnTo>
                    <a:lnTo>
                      <a:pt x="781" y="20"/>
                    </a:lnTo>
                    <a:lnTo>
                      <a:pt x="784" y="20"/>
                    </a:lnTo>
                    <a:lnTo>
                      <a:pt x="784" y="20"/>
                    </a:lnTo>
                    <a:lnTo>
                      <a:pt x="787" y="20"/>
                    </a:lnTo>
                    <a:lnTo>
                      <a:pt x="789" y="20"/>
                    </a:lnTo>
                    <a:lnTo>
                      <a:pt x="791" y="20"/>
                    </a:lnTo>
                    <a:lnTo>
                      <a:pt x="792" y="20"/>
                    </a:lnTo>
                    <a:lnTo>
                      <a:pt x="794" y="20"/>
                    </a:lnTo>
                    <a:lnTo>
                      <a:pt x="796" y="20"/>
                    </a:lnTo>
                    <a:lnTo>
                      <a:pt x="798" y="20"/>
                    </a:lnTo>
                    <a:lnTo>
                      <a:pt x="799" y="20"/>
                    </a:lnTo>
                    <a:lnTo>
                      <a:pt x="802" y="20"/>
                    </a:lnTo>
                    <a:lnTo>
                      <a:pt x="803" y="20"/>
                    </a:lnTo>
                    <a:lnTo>
                      <a:pt x="806" y="20"/>
                    </a:lnTo>
                    <a:lnTo>
                      <a:pt x="807" y="20"/>
                    </a:lnTo>
                    <a:lnTo>
                      <a:pt x="810" y="20"/>
                    </a:lnTo>
                    <a:lnTo>
                      <a:pt x="811" y="20"/>
                    </a:lnTo>
                    <a:lnTo>
                      <a:pt x="813" y="20"/>
                    </a:lnTo>
                    <a:lnTo>
                      <a:pt x="814" y="20"/>
                    </a:lnTo>
                    <a:lnTo>
                      <a:pt x="817" y="20"/>
                    </a:lnTo>
                    <a:lnTo>
                      <a:pt x="818" y="20"/>
                    </a:lnTo>
                    <a:lnTo>
                      <a:pt x="821" y="20"/>
                    </a:lnTo>
                    <a:lnTo>
                      <a:pt x="822" y="20"/>
                    </a:lnTo>
                    <a:lnTo>
                      <a:pt x="825" y="20"/>
                    </a:lnTo>
                    <a:lnTo>
                      <a:pt x="826" y="20"/>
                    </a:lnTo>
                    <a:lnTo>
                      <a:pt x="829" y="20"/>
                    </a:lnTo>
                    <a:lnTo>
                      <a:pt x="830" y="20"/>
                    </a:lnTo>
                    <a:lnTo>
                      <a:pt x="833" y="20"/>
                    </a:lnTo>
                    <a:lnTo>
                      <a:pt x="834" y="20"/>
                    </a:lnTo>
                    <a:lnTo>
                      <a:pt x="836" y="20"/>
                    </a:lnTo>
                    <a:lnTo>
                      <a:pt x="837" y="20"/>
                    </a:lnTo>
                    <a:lnTo>
                      <a:pt x="840" y="20"/>
                    </a:lnTo>
                    <a:lnTo>
                      <a:pt x="841" y="20"/>
                    </a:lnTo>
                    <a:lnTo>
                      <a:pt x="844" y="20"/>
                    </a:lnTo>
                    <a:lnTo>
                      <a:pt x="845" y="20"/>
                    </a:lnTo>
                    <a:lnTo>
                      <a:pt x="848" y="20"/>
                    </a:lnTo>
                    <a:lnTo>
                      <a:pt x="849" y="20"/>
                    </a:lnTo>
                    <a:lnTo>
                      <a:pt x="851" y="20"/>
                    </a:lnTo>
                    <a:lnTo>
                      <a:pt x="853" y="20"/>
                    </a:lnTo>
                    <a:lnTo>
                      <a:pt x="855" y="20"/>
                    </a:lnTo>
                    <a:lnTo>
                      <a:pt x="856" y="20"/>
                    </a:lnTo>
                    <a:lnTo>
                      <a:pt x="858" y="20"/>
                    </a:lnTo>
                    <a:lnTo>
                      <a:pt x="860" y="20"/>
                    </a:lnTo>
                    <a:lnTo>
                      <a:pt x="863" y="20"/>
                    </a:lnTo>
                    <a:lnTo>
                      <a:pt x="863" y="20"/>
                    </a:lnTo>
                    <a:lnTo>
                      <a:pt x="866" y="20"/>
                    </a:lnTo>
                    <a:lnTo>
                      <a:pt x="868" y="20"/>
                    </a:lnTo>
                    <a:lnTo>
                      <a:pt x="870" y="20"/>
                    </a:lnTo>
                    <a:lnTo>
                      <a:pt x="872" y="20"/>
                    </a:lnTo>
                    <a:lnTo>
                      <a:pt x="873" y="20"/>
                    </a:lnTo>
                    <a:lnTo>
                      <a:pt x="875" y="20"/>
                    </a:lnTo>
                    <a:lnTo>
                      <a:pt x="877" y="20"/>
                    </a:lnTo>
                    <a:lnTo>
                      <a:pt x="878" y="20"/>
                    </a:lnTo>
                    <a:lnTo>
                      <a:pt x="882" y="20"/>
                    </a:lnTo>
                    <a:lnTo>
                      <a:pt x="882" y="20"/>
                    </a:lnTo>
                    <a:lnTo>
                      <a:pt x="885" y="20"/>
                    </a:lnTo>
                    <a:lnTo>
                      <a:pt x="887" y="20"/>
                    </a:lnTo>
                    <a:lnTo>
                      <a:pt x="889" y="20"/>
                    </a:lnTo>
                    <a:lnTo>
                      <a:pt x="890" y="20"/>
                    </a:lnTo>
                    <a:lnTo>
                      <a:pt x="892" y="20"/>
                    </a:lnTo>
                    <a:lnTo>
                      <a:pt x="893" y="20"/>
                    </a:lnTo>
                    <a:lnTo>
                      <a:pt x="896" y="20"/>
                    </a:lnTo>
                    <a:lnTo>
                      <a:pt x="897" y="20"/>
                    </a:lnTo>
                    <a:lnTo>
                      <a:pt x="901" y="20"/>
                    </a:lnTo>
                    <a:lnTo>
                      <a:pt x="901" y="20"/>
                    </a:lnTo>
                    <a:lnTo>
                      <a:pt x="904" y="20"/>
                    </a:lnTo>
                    <a:lnTo>
                      <a:pt x="905" y="20"/>
                    </a:lnTo>
                    <a:lnTo>
                      <a:pt x="908" y="20"/>
                    </a:lnTo>
                    <a:lnTo>
                      <a:pt x="909" y="20"/>
                    </a:lnTo>
                    <a:lnTo>
                      <a:pt x="911" y="20"/>
                    </a:lnTo>
                    <a:lnTo>
                      <a:pt x="912" y="20"/>
                    </a:lnTo>
                    <a:lnTo>
                      <a:pt x="915" y="20"/>
                    </a:lnTo>
                    <a:lnTo>
                      <a:pt x="916" y="20"/>
                    </a:lnTo>
                    <a:lnTo>
                      <a:pt x="919" y="20"/>
                    </a:lnTo>
                    <a:lnTo>
                      <a:pt x="920" y="20"/>
                    </a:lnTo>
                    <a:lnTo>
                      <a:pt x="923" y="20"/>
                    </a:lnTo>
                    <a:lnTo>
                      <a:pt x="924" y="20"/>
                    </a:lnTo>
                    <a:lnTo>
                      <a:pt x="927" y="20"/>
                    </a:lnTo>
                    <a:lnTo>
                      <a:pt x="928" y="20"/>
                    </a:lnTo>
                    <a:lnTo>
                      <a:pt x="930" y="20"/>
                    </a:lnTo>
                    <a:lnTo>
                      <a:pt x="931" y="20"/>
                    </a:lnTo>
                    <a:lnTo>
                      <a:pt x="934" y="20"/>
                    </a:lnTo>
                    <a:lnTo>
                      <a:pt x="935" y="20"/>
                    </a:lnTo>
                    <a:lnTo>
                      <a:pt x="938" y="20"/>
                    </a:lnTo>
                    <a:lnTo>
                      <a:pt x="939" y="20"/>
                    </a:lnTo>
                    <a:lnTo>
                      <a:pt x="942" y="20"/>
                    </a:lnTo>
                    <a:lnTo>
                      <a:pt x="942" y="20"/>
                    </a:lnTo>
                    <a:lnTo>
                      <a:pt x="946" y="20"/>
                    </a:lnTo>
                    <a:lnTo>
                      <a:pt x="947" y="20"/>
                    </a:lnTo>
                    <a:lnTo>
                      <a:pt x="949" y="20"/>
                    </a:lnTo>
                    <a:lnTo>
                      <a:pt x="950" y="20"/>
                    </a:lnTo>
                    <a:lnTo>
                      <a:pt x="953" y="20"/>
                    </a:lnTo>
                    <a:lnTo>
                      <a:pt x="954" y="20"/>
                    </a:lnTo>
                    <a:lnTo>
                      <a:pt x="957" y="20"/>
                    </a:lnTo>
                    <a:lnTo>
                      <a:pt x="957" y="20"/>
                    </a:lnTo>
                    <a:lnTo>
                      <a:pt x="961" y="20"/>
                    </a:lnTo>
                    <a:lnTo>
                      <a:pt x="961" y="20"/>
                    </a:lnTo>
                    <a:lnTo>
                      <a:pt x="965" y="20"/>
                    </a:lnTo>
                    <a:lnTo>
                      <a:pt x="966" y="20"/>
                    </a:lnTo>
                    <a:lnTo>
                      <a:pt x="968" y="20"/>
                    </a:lnTo>
                    <a:lnTo>
                      <a:pt x="969" y="20"/>
                    </a:lnTo>
                    <a:lnTo>
                      <a:pt x="971" y="20"/>
                    </a:lnTo>
                    <a:lnTo>
                      <a:pt x="973" y="20"/>
                    </a:lnTo>
                    <a:lnTo>
                      <a:pt x="976" y="20"/>
                    </a:lnTo>
                    <a:lnTo>
                      <a:pt x="976" y="20"/>
                    </a:lnTo>
                    <a:lnTo>
                      <a:pt x="979" y="20"/>
                    </a:lnTo>
                    <a:lnTo>
                      <a:pt x="980" y="20"/>
                    </a:lnTo>
                    <a:lnTo>
                      <a:pt x="983" y="20"/>
                    </a:lnTo>
                    <a:lnTo>
                      <a:pt x="985" y="20"/>
                    </a:lnTo>
                    <a:lnTo>
                      <a:pt x="987" y="20"/>
                    </a:lnTo>
                    <a:lnTo>
                      <a:pt x="988" y="20"/>
                    </a:lnTo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35" name="Freeform 22">
                <a:extLst>
                  <a:ext uri="{FF2B5EF4-FFF2-40B4-BE49-F238E27FC236}">
                    <a16:creationId xmlns:a16="http://schemas.microsoft.com/office/drawing/2014/main" id="{DF86AF19-37FA-2AC6-23B6-AA4CCB364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963" y="2975928"/>
                <a:ext cx="47625" cy="47625"/>
              </a:xfrm>
              <a:custGeom>
                <a:avLst/>
                <a:gdLst>
                  <a:gd name="T0" fmla="*/ 0 w 30"/>
                  <a:gd name="T1" fmla="*/ 0 h 30"/>
                  <a:gd name="T2" fmla="*/ 30 w 30"/>
                  <a:gd name="T3" fmla="*/ 0 h 30"/>
                  <a:gd name="T4" fmla="*/ 16 w 30"/>
                  <a:gd name="T5" fmla="*/ 30 h 30"/>
                  <a:gd name="T6" fmla="*/ 0 w 3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30" y="0"/>
                    </a:lnTo>
                    <a:lnTo>
                      <a:pt x="16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36" name="Freeform 23">
                <a:extLst>
                  <a:ext uri="{FF2B5EF4-FFF2-40B4-BE49-F238E27FC236}">
                    <a16:creationId xmlns:a16="http://schemas.microsoft.com/office/drawing/2014/main" id="{7A16E93E-5A57-2C21-CFB4-3453E25D7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963" y="2975928"/>
                <a:ext cx="47625" cy="47625"/>
              </a:xfrm>
              <a:custGeom>
                <a:avLst/>
                <a:gdLst>
                  <a:gd name="T0" fmla="*/ 0 w 30"/>
                  <a:gd name="T1" fmla="*/ 0 h 30"/>
                  <a:gd name="T2" fmla="*/ 30 w 30"/>
                  <a:gd name="T3" fmla="*/ 0 h 30"/>
                  <a:gd name="T4" fmla="*/ 16 w 30"/>
                  <a:gd name="T5" fmla="*/ 30 h 30"/>
                  <a:gd name="T6" fmla="*/ 0 w 3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30" y="0"/>
                    </a:lnTo>
                    <a:lnTo>
                      <a:pt x="16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3123"/>
              </a:solidFill>
              <a:ln w="1588" cap="flat">
                <a:solidFill>
                  <a:srgbClr val="A0312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37" name="Freeform 24">
                <a:extLst>
                  <a:ext uri="{FF2B5EF4-FFF2-40B4-BE49-F238E27FC236}">
                    <a16:creationId xmlns:a16="http://schemas.microsoft.com/office/drawing/2014/main" id="{598A736A-FF34-DC49-49C3-2F2DF0603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388" y="3055303"/>
                <a:ext cx="47625" cy="49213"/>
              </a:xfrm>
              <a:custGeom>
                <a:avLst/>
                <a:gdLst>
                  <a:gd name="T0" fmla="*/ 0 w 30"/>
                  <a:gd name="T1" fmla="*/ 0 h 31"/>
                  <a:gd name="T2" fmla="*/ 30 w 30"/>
                  <a:gd name="T3" fmla="*/ 0 h 31"/>
                  <a:gd name="T4" fmla="*/ 15 w 30"/>
                  <a:gd name="T5" fmla="*/ 31 h 31"/>
                  <a:gd name="T6" fmla="*/ 0 w 30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1">
                    <a:moveTo>
                      <a:pt x="0" y="0"/>
                    </a:moveTo>
                    <a:lnTo>
                      <a:pt x="30" y="0"/>
                    </a:lnTo>
                    <a:lnTo>
                      <a:pt x="15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39" name="Freeform 25">
                <a:extLst>
                  <a:ext uri="{FF2B5EF4-FFF2-40B4-BE49-F238E27FC236}">
                    <a16:creationId xmlns:a16="http://schemas.microsoft.com/office/drawing/2014/main" id="{43272D89-94E7-8855-BA7A-7B21220E3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388" y="3055303"/>
                <a:ext cx="47625" cy="49213"/>
              </a:xfrm>
              <a:custGeom>
                <a:avLst/>
                <a:gdLst>
                  <a:gd name="T0" fmla="*/ 0 w 30"/>
                  <a:gd name="T1" fmla="*/ 0 h 31"/>
                  <a:gd name="T2" fmla="*/ 30 w 30"/>
                  <a:gd name="T3" fmla="*/ 0 h 31"/>
                  <a:gd name="T4" fmla="*/ 15 w 30"/>
                  <a:gd name="T5" fmla="*/ 31 h 31"/>
                  <a:gd name="T6" fmla="*/ 0 w 30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1">
                    <a:moveTo>
                      <a:pt x="0" y="0"/>
                    </a:moveTo>
                    <a:lnTo>
                      <a:pt x="30" y="0"/>
                    </a:lnTo>
                    <a:lnTo>
                      <a:pt x="15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3123"/>
              </a:solidFill>
              <a:ln w="1588" cap="flat">
                <a:solidFill>
                  <a:srgbClr val="A0312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40" name="Freeform 26">
                <a:extLst>
                  <a:ext uri="{FF2B5EF4-FFF2-40B4-BE49-F238E27FC236}">
                    <a16:creationId xmlns:a16="http://schemas.microsoft.com/office/drawing/2014/main" id="{DE352E97-535A-49B6-328A-CDE7E1578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350" y="3420428"/>
                <a:ext cx="47625" cy="47625"/>
              </a:xfrm>
              <a:custGeom>
                <a:avLst/>
                <a:gdLst>
                  <a:gd name="T0" fmla="*/ 0 w 30"/>
                  <a:gd name="T1" fmla="*/ 0 h 30"/>
                  <a:gd name="T2" fmla="*/ 30 w 30"/>
                  <a:gd name="T3" fmla="*/ 0 h 30"/>
                  <a:gd name="T4" fmla="*/ 15 w 30"/>
                  <a:gd name="T5" fmla="*/ 30 h 30"/>
                  <a:gd name="T6" fmla="*/ 0 w 3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30" y="0"/>
                    </a:lnTo>
                    <a:lnTo>
                      <a:pt x="15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4" name="Freeform 27">
                <a:extLst>
                  <a:ext uri="{FF2B5EF4-FFF2-40B4-BE49-F238E27FC236}">
                    <a16:creationId xmlns:a16="http://schemas.microsoft.com/office/drawing/2014/main" id="{B9C2AD25-90A8-25B0-22EE-18B48E191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350" y="3420428"/>
                <a:ext cx="47625" cy="47625"/>
              </a:xfrm>
              <a:custGeom>
                <a:avLst/>
                <a:gdLst>
                  <a:gd name="T0" fmla="*/ 0 w 30"/>
                  <a:gd name="T1" fmla="*/ 0 h 30"/>
                  <a:gd name="T2" fmla="*/ 30 w 30"/>
                  <a:gd name="T3" fmla="*/ 0 h 30"/>
                  <a:gd name="T4" fmla="*/ 15 w 30"/>
                  <a:gd name="T5" fmla="*/ 30 h 30"/>
                  <a:gd name="T6" fmla="*/ 0 w 3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30" y="0"/>
                    </a:lnTo>
                    <a:lnTo>
                      <a:pt x="15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3123"/>
              </a:solidFill>
              <a:ln w="1588" cap="flat">
                <a:solidFill>
                  <a:srgbClr val="A0312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5" name="Freeform 28">
                <a:extLst>
                  <a:ext uri="{FF2B5EF4-FFF2-40B4-BE49-F238E27FC236}">
                    <a16:creationId xmlns:a16="http://schemas.microsoft.com/office/drawing/2014/main" id="{8D5395BE-9BF1-0923-F509-6DDDDF231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775" y="3877628"/>
                <a:ext cx="47625" cy="47625"/>
              </a:xfrm>
              <a:custGeom>
                <a:avLst/>
                <a:gdLst>
                  <a:gd name="T0" fmla="*/ 0 w 30"/>
                  <a:gd name="T1" fmla="*/ 0 h 30"/>
                  <a:gd name="T2" fmla="*/ 30 w 30"/>
                  <a:gd name="T3" fmla="*/ 0 h 30"/>
                  <a:gd name="T4" fmla="*/ 15 w 30"/>
                  <a:gd name="T5" fmla="*/ 30 h 30"/>
                  <a:gd name="T6" fmla="*/ 0 w 3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30" y="0"/>
                    </a:lnTo>
                    <a:lnTo>
                      <a:pt x="15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6" name="Freeform 29">
                <a:extLst>
                  <a:ext uri="{FF2B5EF4-FFF2-40B4-BE49-F238E27FC236}">
                    <a16:creationId xmlns:a16="http://schemas.microsoft.com/office/drawing/2014/main" id="{2F8495A6-E9AC-8D48-D980-381FF5BEC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775" y="3877628"/>
                <a:ext cx="47625" cy="47625"/>
              </a:xfrm>
              <a:custGeom>
                <a:avLst/>
                <a:gdLst>
                  <a:gd name="T0" fmla="*/ 0 w 30"/>
                  <a:gd name="T1" fmla="*/ 0 h 30"/>
                  <a:gd name="T2" fmla="*/ 30 w 30"/>
                  <a:gd name="T3" fmla="*/ 0 h 30"/>
                  <a:gd name="T4" fmla="*/ 15 w 30"/>
                  <a:gd name="T5" fmla="*/ 30 h 30"/>
                  <a:gd name="T6" fmla="*/ 0 w 3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30" y="0"/>
                    </a:lnTo>
                    <a:lnTo>
                      <a:pt x="15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3123"/>
              </a:solidFill>
              <a:ln w="1588" cap="flat">
                <a:solidFill>
                  <a:srgbClr val="A0312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7" name="Freeform 30">
                <a:extLst>
                  <a:ext uri="{FF2B5EF4-FFF2-40B4-BE49-F238E27FC236}">
                    <a16:creationId xmlns:a16="http://schemas.microsoft.com/office/drawing/2014/main" id="{D332AC21-7D44-479F-8F23-97E32BA23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325" y="4082415"/>
                <a:ext cx="47625" cy="47625"/>
              </a:xfrm>
              <a:custGeom>
                <a:avLst/>
                <a:gdLst>
                  <a:gd name="T0" fmla="*/ 0 w 30"/>
                  <a:gd name="T1" fmla="*/ 0 h 30"/>
                  <a:gd name="T2" fmla="*/ 30 w 30"/>
                  <a:gd name="T3" fmla="*/ 0 h 30"/>
                  <a:gd name="T4" fmla="*/ 15 w 30"/>
                  <a:gd name="T5" fmla="*/ 30 h 30"/>
                  <a:gd name="T6" fmla="*/ 0 w 3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30" y="0"/>
                    </a:lnTo>
                    <a:lnTo>
                      <a:pt x="15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8" name="Freeform 31">
                <a:extLst>
                  <a:ext uri="{FF2B5EF4-FFF2-40B4-BE49-F238E27FC236}">
                    <a16:creationId xmlns:a16="http://schemas.microsoft.com/office/drawing/2014/main" id="{A227C41E-0B9E-FA90-F180-C0F39C07F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325" y="4082415"/>
                <a:ext cx="47625" cy="47625"/>
              </a:xfrm>
              <a:custGeom>
                <a:avLst/>
                <a:gdLst>
                  <a:gd name="T0" fmla="*/ 0 w 30"/>
                  <a:gd name="T1" fmla="*/ 0 h 30"/>
                  <a:gd name="T2" fmla="*/ 30 w 30"/>
                  <a:gd name="T3" fmla="*/ 0 h 30"/>
                  <a:gd name="T4" fmla="*/ 15 w 30"/>
                  <a:gd name="T5" fmla="*/ 30 h 30"/>
                  <a:gd name="T6" fmla="*/ 0 w 3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30" y="0"/>
                    </a:lnTo>
                    <a:lnTo>
                      <a:pt x="15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3123"/>
              </a:solidFill>
              <a:ln w="1588" cap="flat">
                <a:solidFill>
                  <a:srgbClr val="A0312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9" name="Freeform 33">
                <a:extLst>
                  <a:ext uri="{FF2B5EF4-FFF2-40B4-BE49-F238E27FC236}">
                    <a16:creationId xmlns:a16="http://schemas.microsoft.com/office/drawing/2014/main" id="{E89C9820-0710-97D0-716A-B26427E28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509" y="4098289"/>
                <a:ext cx="47625" cy="47625"/>
              </a:xfrm>
              <a:custGeom>
                <a:avLst/>
                <a:gdLst>
                  <a:gd name="T0" fmla="*/ 0 w 30"/>
                  <a:gd name="T1" fmla="*/ 0 h 30"/>
                  <a:gd name="T2" fmla="*/ 30 w 30"/>
                  <a:gd name="T3" fmla="*/ 0 h 30"/>
                  <a:gd name="T4" fmla="*/ 15 w 30"/>
                  <a:gd name="T5" fmla="*/ 30 h 30"/>
                  <a:gd name="T6" fmla="*/ 0 w 3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30" y="0"/>
                    </a:lnTo>
                    <a:lnTo>
                      <a:pt x="15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3123"/>
              </a:solidFill>
              <a:ln w="1588" cap="flat">
                <a:solidFill>
                  <a:srgbClr val="A0312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0" name="Freeform 34">
                <a:extLst>
                  <a:ext uri="{FF2B5EF4-FFF2-40B4-BE49-F238E27FC236}">
                    <a16:creationId xmlns:a16="http://schemas.microsoft.com/office/drawing/2014/main" id="{01B6E87B-2A51-D3A7-046B-9FD299256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963" y="2975928"/>
                <a:ext cx="47625" cy="47625"/>
              </a:xfrm>
              <a:custGeom>
                <a:avLst/>
                <a:gdLst>
                  <a:gd name="T0" fmla="*/ 16 w 30"/>
                  <a:gd name="T1" fmla="*/ 0 h 30"/>
                  <a:gd name="T2" fmla="*/ 30 w 30"/>
                  <a:gd name="T3" fmla="*/ 30 h 30"/>
                  <a:gd name="T4" fmla="*/ 0 w 30"/>
                  <a:gd name="T5" fmla="*/ 30 h 30"/>
                  <a:gd name="T6" fmla="*/ 16 w 3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16" y="0"/>
                    </a:moveTo>
                    <a:lnTo>
                      <a:pt x="30" y="30"/>
                    </a:lnTo>
                    <a:lnTo>
                      <a:pt x="0" y="3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1" name="Freeform 35">
                <a:extLst>
                  <a:ext uri="{FF2B5EF4-FFF2-40B4-BE49-F238E27FC236}">
                    <a16:creationId xmlns:a16="http://schemas.microsoft.com/office/drawing/2014/main" id="{816587A5-4F64-DBFB-34CE-D3AFDC261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963" y="2975928"/>
                <a:ext cx="47625" cy="47625"/>
              </a:xfrm>
              <a:custGeom>
                <a:avLst/>
                <a:gdLst>
                  <a:gd name="T0" fmla="*/ 16 w 30"/>
                  <a:gd name="T1" fmla="*/ 0 h 30"/>
                  <a:gd name="T2" fmla="*/ 30 w 30"/>
                  <a:gd name="T3" fmla="*/ 30 h 30"/>
                  <a:gd name="T4" fmla="*/ 0 w 30"/>
                  <a:gd name="T5" fmla="*/ 30 h 30"/>
                  <a:gd name="T6" fmla="*/ 16 w 3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16" y="0"/>
                    </a:moveTo>
                    <a:lnTo>
                      <a:pt x="30" y="30"/>
                    </a:lnTo>
                    <a:lnTo>
                      <a:pt x="0" y="3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1588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2" name="Freeform 36">
                <a:extLst>
                  <a:ext uri="{FF2B5EF4-FFF2-40B4-BE49-F238E27FC236}">
                    <a16:creationId xmlns:a16="http://schemas.microsoft.com/office/drawing/2014/main" id="{5456FE3B-8962-61FB-DF0A-577829C64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388" y="2975928"/>
                <a:ext cx="47625" cy="47625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30 h 30"/>
                  <a:gd name="T4" fmla="*/ 0 w 30"/>
                  <a:gd name="T5" fmla="*/ 30 h 30"/>
                  <a:gd name="T6" fmla="*/ 15 w 3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30" y="30"/>
                    </a:lnTo>
                    <a:lnTo>
                      <a:pt x="0" y="3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3" name="Freeform 37">
                <a:extLst>
                  <a:ext uri="{FF2B5EF4-FFF2-40B4-BE49-F238E27FC236}">
                    <a16:creationId xmlns:a16="http://schemas.microsoft.com/office/drawing/2014/main" id="{5D343FED-9B0E-E786-59FE-11CA8A829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388" y="2975928"/>
                <a:ext cx="47625" cy="47625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30 h 30"/>
                  <a:gd name="T4" fmla="*/ 0 w 30"/>
                  <a:gd name="T5" fmla="*/ 30 h 30"/>
                  <a:gd name="T6" fmla="*/ 15 w 3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30" y="30"/>
                    </a:lnTo>
                    <a:lnTo>
                      <a:pt x="0" y="3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1588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4" name="Freeform 38">
                <a:extLst>
                  <a:ext uri="{FF2B5EF4-FFF2-40B4-BE49-F238E27FC236}">
                    <a16:creationId xmlns:a16="http://schemas.microsoft.com/office/drawing/2014/main" id="{6D7A53C2-741D-22BA-1A4E-5B82A8CBD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350" y="2963228"/>
                <a:ext cx="47625" cy="49213"/>
              </a:xfrm>
              <a:custGeom>
                <a:avLst/>
                <a:gdLst>
                  <a:gd name="T0" fmla="*/ 15 w 30"/>
                  <a:gd name="T1" fmla="*/ 0 h 31"/>
                  <a:gd name="T2" fmla="*/ 30 w 30"/>
                  <a:gd name="T3" fmla="*/ 31 h 31"/>
                  <a:gd name="T4" fmla="*/ 0 w 30"/>
                  <a:gd name="T5" fmla="*/ 31 h 31"/>
                  <a:gd name="T6" fmla="*/ 15 w 30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1">
                    <a:moveTo>
                      <a:pt x="15" y="0"/>
                    </a:moveTo>
                    <a:lnTo>
                      <a:pt x="30" y="31"/>
                    </a:lnTo>
                    <a:lnTo>
                      <a:pt x="0" y="3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5" name="Freeform 39">
                <a:extLst>
                  <a:ext uri="{FF2B5EF4-FFF2-40B4-BE49-F238E27FC236}">
                    <a16:creationId xmlns:a16="http://schemas.microsoft.com/office/drawing/2014/main" id="{A68A64D2-2CAB-C9A3-32B1-CB67879F2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350" y="2963228"/>
                <a:ext cx="47625" cy="49213"/>
              </a:xfrm>
              <a:custGeom>
                <a:avLst/>
                <a:gdLst>
                  <a:gd name="T0" fmla="*/ 15 w 30"/>
                  <a:gd name="T1" fmla="*/ 0 h 31"/>
                  <a:gd name="T2" fmla="*/ 30 w 30"/>
                  <a:gd name="T3" fmla="*/ 31 h 31"/>
                  <a:gd name="T4" fmla="*/ 0 w 30"/>
                  <a:gd name="T5" fmla="*/ 31 h 31"/>
                  <a:gd name="T6" fmla="*/ 15 w 30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1">
                    <a:moveTo>
                      <a:pt x="15" y="0"/>
                    </a:moveTo>
                    <a:lnTo>
                      <a:pt x="30" y="31"/>
                    </a:lnTo>
                    <a:lnTo>
                      <a:pt x="0" y="3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1588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6" name="Freeform 40">
                <a:extLst>
                  <a:ext uri="{FF2B5EF4-FFF2-40B4-BE49-F238E27FC236}">
                    <a16:creationId xmlns:a16="http://schemas.microsoft.com/office/drawing/2014/main" id="{CE5D199E-89D1-AAA1-E46F-8AC8E5DF5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775" y="3044190"/>
                <a:ext cx="47625" cy="47625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30 h 30"/>
                  <a:gd name="T4" fmla="*/ 0 w 30"/>
                  <a:gd name="T5" fmla="*/ 30 h 30"/>
                  <a:gd name="T6" fmla="*/ 15 w 3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30" y="30"/>
                    </a:lnTo>
                    <a:lnTo>
                      <a:pt x="0" y="3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7" name="Freeform 41">
                <a:extLst>
                  <a:ext uri="{FF2B5EF4-FFF2-40B4-BE49-F238E27FC236}">
                    <a16:creationId xmlns:a16="http://schemas.microsoft.com/office/drawing/2014/main" id="{C1B93662-0461-0BAB-3F7A-C15411B4D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775" y="3044190"/>
                <a:ext cx="47625" cy="47625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30 h 30"/>
                  <a:gd name="T4" fmla="*/ 0 w 30"/>
                  <a:gd name="T5" fmla="*/ 30 h 30"/>
                  <a:gd name="T6" fmla="*/ 15 w 3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30" y="30"/>
                    </a:lnTo>
                    <a:lnTo>
                      <a:pt x="0" y="3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1588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8" name="Freeform 42">
                <a:extLst>
                  <a:ext uri="{FF2B5EF4-FFF2-40B4-BE49-F238E27FC236}">
                    <a16:creationId xmlns:a16="http://schemas.microsoft.com/office/drawing/2014/main" id="{86DFF3E6-1338-C25E-F584-5697F5CEB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325" y="3020378"/>
                <a:ext cx="47625" cy="49213"/>
              </a:xfrm>
              <a:custGeom>
                <a:avLst/>
                <a:gdLst>
                  <a:gd name="T0" fmla="*/ 15 w 30"/>
                  <a:gd name="T1" fmla="*/ 0 h 31"/>
                  <a:gd name="T2" fmla="*/ 30 w 30"/>
                  <a:gd name="T3" fmla="*/ 31 h 31"/>
                  <a:gd name="T4" fmla="*/ 0 w 30"/>
                  <a:gd name="T5" fmla="*/ 31 h 31"/>
                  <a:gd name="T6" fmla="*/ 15 w 30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1">
                    <a:moveTo>
                      <a:pt x="15" y="0"/>
                    </a:moveTo>
                    <a:lnTo>
                      <a:pt x="30" y="31"/>
                    </a:lnTo>
                    <a:lnTo>
                      <a:pt x="0" y="3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9" name="Freeform 44">
                <a:extLst>
                  <a:ext uri="{FF2B5EF4-FFF2-40B4-BE49-F238E27FC236}">
                    <a16:creationId xmlns:a16="http://schemas.microsoft.com/office/drawing/2014/main" id="{D75DB2E2-AF7C-2580-E1BC-35719BF12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000" y="2953703"/>
                <a:ext cx="47625" cy="47625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30 h 30"/>
                  <a:gd name="T4" fmla="*/ 0 w 30"/>
                  <a:gd name="T5" fmla="*/ 30 h 30"/>
                  <a:gd name="T6" fmla="*/ 15 w 3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30" y="30"/>
                    </a:lnTo>
                    <a:lnTo>
                      <a:pt x="0" y="3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90" name="Freeform 45">
                <a:extLst>
                  <a:ext uri="{FF2B5EF4-FFF2-40B4-BE49-F238E27FC236}">
                    <a16:creationId xmlns:a16="http://schemas.microsoft.com/office/drawing/2014/main" id="{6C16F679-85F3-CB17-8360-68C7CF301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000" y="2953703"/>
                <a:ext cx="47625" cy="47625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30 h 30"/>
                  <a:gd name="T4" fmla="*/ 0 w 30"/>
                  <a:gd name="T5" fmla="*/ 30 h 30"/>
                  <a:gd name="T6" fmla="*/ 15 w 30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30" y="30"/>
                    </a:lnTo>
                    <a:lnTo>
                      <a:pt x="0" y="3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1588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91" name="Rectangle 64">
                <a:extLst>
                  <a:ext uri="{FF2B5EF4-FFF2-40B4-BE49-F238E27FC236}">
                    <a16:creationId xmlns:a16="http://schemas.microsoft.com/office/drawing/2014/main" id="{05EE7F0D-B3A7-3470-D743-A8D907B03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730355" y="3293583"/>
                <a:ext cx="41" cy="20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92" name="Rectangle 70">
                <a:extLst>
                  <a:ext uri="{FF2B5EF4-FFF2-40B4-BE49-F238E27FC236}">
                    <a16:creationId xmlns:a16="http://schemas.microsoft.com/office/drawing/2014/main" id="{D13F45E8-A74B-86C4-040D-3DC4812FC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6416" y="3386350"/>
                <a:ext cx="330167" cy="96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MS PGothic" panose="020B0600070205080204" pitchFamily="34" charset="-128"/>
                    <a:cs typeface="+mn-cs"/>
                  </a:rPr>
                  <a:t>Non-CAB</a:t>
                </a:r>
                <a:endParaRPr kumimoji="0" lang="en-US" altLang="en-US" sz="105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93" name="Line 71">
                <a:extLst>
                  <a:ext uri="{FF2B5EF4-FFF2-40B4-BE49-F238E27FC236}">
                    <a16:creationId xmlns:a16="http://schemas.microsoft.com/office/drawing/2014/main" id="{7B89F552-95F4-FF17-CAB3-0D6F39125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2198" y="3429953"/>
                <a:ext cx="128588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94" name="Freeform 72">
                <a:extLst>
                  <a:ext uri="{FF2B5EF4-FFF2-40B4-BE49-F238E27FC236}">
                    <a16:creationId xmlns:a16="http://schemas.microsoft.com/office/drawing/2014/main" id="{B44F0C2D-3E57-F681-040B-E2AD56E97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361" y="3406140"/>
                <a:ext cx="46038" cy="47625"/>
              </a:xfrm>
              <a:custGeom>
                <a:avLst/>
                <a:gdLst>
                  <a:gd name="T0" fmla="*/ 14 w 29"/>
                  <a:gd name="T1" fmla="*/ 0 h 30"/>
                  <a:gd name="T2" fmla="*/ 29 w 29"/>
                  <a:gd name="T3" fmla="*/ 30 h 30"/>
                  <a:gd name="T4" fmla="*/ 0 w 29"/>
                  <a:gd name="T5" fmla="*/ 30 h 30"/>
                  <a:gd name="T6" fmla="*/ 14 w 29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0">
                    <a:moveTo>
                      <a:pt x="14" y="0"/>
                    </a:moveTo>
                    <a:lnTo>
                      <a:pt x="29" y="30"/>
                    </a:lnTo>
                    <a:lnTo>
                      <a:pt x="0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95" name="Rectangle 74">
                <a:extLst>
                  <a:ext uri="{FF2B5EF4-FFF2-40B4-BE49-F238E27FC236}">
                    <a16:creationId xmlns:a16="http://schemas.microsoft.com/office/drawing/2014/main" id="{EA23531E-2FF0-DEF8-A6CA-7FCED1E10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9975" y="3508142"/>
                <a:ext cx="284709" cy="96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MS PGothic" panose="020B0600070205080204" pitchFamily="34" charset="-128"/>
                    <a:cs typeface="+mn-cs"/>
                  </a:rPr>
                  <a:t>BA3011</a:t>
                </a:r>
              </a:p>
            </p:txBody>
          </p:sp>
          <p:sp>
            <p:nvSpPr>
              <p:cNvPr id="96" name="Line 75">
                <a:extLst>
                  <a:ext uri="{FF2B5EF4-FFF2-40B4-BE49-F238E27FC236}">
                    <a16:creationId xmlns:a16="http://schemas.microsoft.com/office/drawing/2014/main" id="{4A88D11D-98F5-8E9A-6EE6-955930099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9532" y="3556358"/>
                <a:ext cx="128588" cy="0"/>
              </a:xfrm>
              <a:prstGeom prst="line">
                <a:avLst/>
              </a:prstGeom>
              <a:noFill/>
              <a:ln w="12700" cap="flat">
                <a:solidFill>
                  <a:srgbClr val="A0312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97" name="Freeform 76">
                <a:extLst>
                  <a:ext uri="{FF2B5EF4-FFF2-40B4-BE49-F238E27FC236}">
                    <a16:creationId xmlns:a16="http://schemas.microsoft.com/office/drawing/2014/main" id="{B13F83A5-5233-48EF-0091-91E53F5A6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803" y="3528839"/>
                <a:ext cx="46038" cy="47625"/>
              </a:xfrm>
              <a:custGeom>
                <a:avLst/>
                <a:gdLst>
                  <a:gd name="T0" fmla="*/ 0 w 29"/>
                  <a:gd name="T1" fmla="*/ 0 h 30"/>
                  <a:gd name="T2" fmla="*/ 29 w 29"/>
                  <a:gd name="T3" fmla="*/ 0 h 30"/>
                  <a:gd name="T4" fmla="*/ 14 w 29"/>
                  <a:gd name="T5" fmla="*/ 30 h 30"/>
                  <a:gd name="T6" fmla="*/ 0 w 29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0">
                    <a:moveTo>
                      <a:pt x="0" y="0"/>
                    </a:moveTo>
                    <a:lnTo>
                      <a:pt x="29" y="0"/>
                    </a:lnTo>
                    <a:lnTo>
                      <a:pt x="14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3123"/>
              </a:solidFill>
              <a:ln w="9525">
                <a:solidFill>
                  <a:srgbClr val="A0312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" name="Rectangle 58">
              <a:extLst>
                <a:ext uri="{FF2B5EF4-FFF2-40B4-BE49-F238E27FC236}">
                  <a16:creationId xmlns:a16="http://schemas.microsoft.com/office/drawing/2014/main" id="{A021D6CA-88B1-D609-F8BA-9913A6BA97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494091" y="3077566"/>
              <a:ext cx="22763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Normalized ELISA Data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(OD 450 nm)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31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651A880-A463-CE40-A4D6-A7949CC72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CA</a:t>
            </a:r>
            <a:r>
              <a:rPr lang="en-US" dirty="0"/>
              <a:t>B-</a:t>
            </a:r>
            <a:r>
              <a:rPr lang="en-US" dirty="0" err="1"/>
              <a:t>axl</a:t>
            </a:r>
            <a:r>
              <a:rPr lang="en-US" dirty="0"/>
              <a:t>-</a:t>
            </a:r>
            <a:r>
              <a:rPr lang="en-US" dirty="0" err="1"/>
              <a:t>adc</a:t>
            </a:r>
            <a:r>
              <a:rPr lang="en-US" dirty="0"/>
              <a:t>: Phase 1 results</a:t>
            </a: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81A1F862-683B-6A4F-9908-8AAB377D02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Durable responses observed among patients with UPS, LMS, and Ewing sarcoma; prospective, phase 2, single-arm UPS trial presently enrolling with data to be reported separately</a:t>
            </a:r>
            <a:endParaRPr lang="fr-FR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CA17D2F-F9D9-46D6-9ABC-A9FC1F8EEFF0}"/>
              </a:ext>
            </a:extLst>
          </p:cNvPr>
          <p:cNvSpPr txBox="1"/>
          <p:nvPr/>
        </p:nvSpPr>
        <p:spPr>
          <a:xfrm>
            <a:off x="346734" y="4900829"/>
            <a:ext cx="4974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1. </a:t>
            </a: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Wilky B, Druta M, </a:t>
            </a:r>
            <a:r>
              <a:rPr lang="en-US" sz="600" i="0" u="none" strike="noStrike" kern="120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Ahnert</a:t>
            </a: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JR, 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et al. Poster p</a:t>
            </a: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resented at: Connective Tissue Oncology Society Annual Meeting; November 10-13, 2021.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/>
                <a:ea typeface="MS PGothic" panose="020B0600070205080204" pitchFamily="34" charset="-128"/>
                <a:cs typeface="Arial Narrow"/>
              </a:rPr>
              <a:t>Abbreviations: ADC, antibody-drug conjugate; AM, affinity matched; CAB, conditionally active biologic; LMS, leiomyosarcoma; UPS, undifferentiated pleomorphic sarcoma.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503E08-84DC-6729-2D27-F0CEC224A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4" y="1450041"/>
            <a:ext cx="4168228" cy="3290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95CD5E-1CFF-1A05-98AF-EAD092B61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091" y="1450042"/>
            <a:ext cx="4694870" cy="32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3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5407-4396-42CC-993F-41954031FD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670" y="1257303"/>
            <a:ext cx="1828800" cy="3207412"/>
          </a:xfrm>
          <a:prstGeom prst="roundRect">
            <a:avLst>
              <a:gd name="adj" fmla="val 10861"/>
            </a:avLst>
          </a:prstGeom>
          <a:solidFill>
            <a:srgbClr val="E3BD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bg1"/>
              </a:buClr>
            </a:pPr>
            <a:r>
              <a:rPr lang="en-US" sz="1200" b="1" u="sng" dirty="0"/>
              <a:t>Inclusion criteria</a:t>
            </a:r>
          </a:p>
          <a:p>
            <a:pPr marL="182880" indent="-182880"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200" dirty="0"/>
              <a:t>≥12 years of age</a:t>
            </a:r>
          </a:p>
          <a:p>
            <a:pPr marL="182880" indent="-182880"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200" dirty="0"/>
              <a:t>AXL-expressing</a:t>
            </a:r>
            <a:r>
              <a:rPr lang="en-US" sz="1200" baseline="30000" dirty="0"/>
              <a:t>†</a:t>
            </a:r>
            <a:r>
              <a:rPr lang="en-US" sz="1200" dirty="0"/>
              <a:t> locally advanced, unresectable, or metastatic sarcoma</a:t>
            </a:r>
          </a:p>
          <a:p>
            <a:pPr marL="182880" indent="-182880"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200" dirty="0"/>
              <a:t>Measurable disease by RECIST v1.1</a:t>
            </a:r>
          </a:p>
          <a:p>
            <a:pPr marL="182880" indent="-182880"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200" dirty="0"/>
              <a:t>Received ≥1 regimen containing anthracycline and ≤3 prior lines of approved systemic therapy for histologic subtypes that typically receive chemotherapy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‡</a:t>
            </a:r>
            <a:endParaRPr lang="en-US" sz="1200" baseline="30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5CFF5-2052-424D-83B3-65B7B6F92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Phase 2 part 1 open-label Study design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40ACBFAA-0449-4987-A716-D150344FC6D1}"/>
              </a:ext>
            </a:extLst>
          </p:cNvPr>
          <p:cNvSpPr txBox="1">
            <a:spLocks/>
          </p:cNvSpPr>
          <p:nvPr/>
        </p:nvSpPr>
        <p:spPr>
          <a:xfrm>
            <a:off x="6972950" y="1847094"/>
            <a:ext cx="1828800" cy="2023516"/>
          </a:xfrm>
          <a:prstGeom prst="roundRect">
            <a:avLst>
              <a:gd name="adj" fmla="val 10861"/>
            </a:avLst>
          </a:prstGeom>
          <a:solidFill>
            <a:srgbClr val="C24F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Font typeface="Wingdings" panose="05000000000000000000" pitchFamily="2" charset="2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MS PGothic" pitchFamily="34" charset="-128"/>
                <a:cs typeface="Arial Narrow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Font typeface="Wingdings" panose="05000000000000000000" pitchFamily="2" charset="2"/>
              <a:buChar char="u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MS PGothic" pitchFamily="34" charset="-128"/>
                <a:cs typeface="Arial Narrow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Font typeface="Wingdings" panose="05000000000000000000" pitchFamily="2" charset="2"/>
              <a:buChar char="u"/>
              <a:defRPr sz="1600" kern="1200">
                <a:solidFill>
                  <a:schemeClr val="bg1">
                    <a:lumMod val="65000"/>
                  </a:schemeClr>
                </a:solidFill>
                <a:latin typeface="Arial Narrow"/>
                <a:ea typeface="MS PGothic" pitchFamily="34" charset="-128"/>
                <a:cs typeface="Arial Narrow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u="sng" dirty="0">
                <a:solidFill>
                  <a:schemeClr val="bg1"/>
                </a:solidFill>
              </a:rPr>
              <a:t>Endpoints</a:t>
            </a:r>
          </a:p>
          <a:p>
            <a:pPr marL="182880" indent="-182880"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DCR (objective response or stable disease for ≥12 weeks)</a:t>
            </a:r>
          </a:p>
          <a:p>
            <a:pPr marL="182880" indent="-182880"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Number of responders (complete or partial)</a:t>
            </a:r>
          </a:p>
          <a:p>
            <a:pPr marL="182880" indent="-182880"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PFS rate at week 12</a:t>
            </a:r>
          </a:p>
          <a:p>
            <a:pPr marL="182880" indent="-182880"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TEAEs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7E6338-7753-4DCC-AFAA-B780E8705FC7}"/>
              </a:ext>
            </a:extLst>
          </p:cNvPr>
          <p:cNvSpPr txBox="1"/>
          <p:nvPr/>
        </p:nvSpPr>
        <p:spPr>
          <a:xfrm>
            <a:off x="345897" y="4721013"/>
            <a:ext cx="8194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†</a:t>
            </a:r>
            <a:r>
              <a:rPr lang="it-IT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Tumor membrane percent score ≥50%.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‡Prior chemotherapy was not required for histologic subtypes that do not typically receive chemotherapy.</a:t>
            </a:r>
            <a:endParaRPr lang="en-US" sz="600" i="0" u="none" strike="noStrike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 Narrow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 Narrow"/>
              </a:rPr>
              <a:t>*Tumor assessment by CT or MRI every 6 weeks from C1D1 until 12 weeks, then every 8 weeks up to 1 year, then every 12 weeks thereafter.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 Narrow"/>
              </a:rPr>
              <a:t>Abbreviations: C, cycle; CT, computed tomography; D, day; DCR, 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 Narrow"/>
              </a:rPr>
              <a:t>disease control rate; MRI, magnetic resonance imaging; </a:t>
            </a: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 Narrow"/>
              </a:rPr>
              <a:t>PFS, progression-free survival; Q2W, every 2 weeks; RECIST, Response Evaluation Criteria in Solid Tumors; TEAE, treatment-emergent adverse event; v, version.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AFD9D6A-3051-49A4-A015-44D2E0CAEC18}"/>
              </a:ext>
            </a:extLst>
          </p:cNvPr>
          <p:cNvSpPr txBox="1"/>
          <p:nvPr/>
        </p:nvSpPr>
        <p:spPr>
          <a:xfrm>
            <a:off x="2292223" y="2949518"/>
            <a:ext cx="9957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Study drug infusion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32F2817-E6F8-43E8-B880-BE71665C8788}"/>
              </a:ext>
            </a:extLst>
          </p:cNvPr>
          <p:cNvSpPr txBox="1"/>
          <p:nvPr/>
        </p:nvSpPr>
        <p:spPr>
          <a:xfrm>
            <a:off x="2258559" y="3143445"/>
            <a:ext cx="10294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Tumor assessment*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087DD8-59E2-4B04-9D41-D1A6BE06DA79}"/>
              </a:ext>
            </a:extLst>
          </p:cNvPr>
          <p:cNvSpPr/>
          <p:nvPr/>
        </p:nvSpPr>
        <p:spPr>
          <a:xfrm>
            <a:off x="3989274" y="1928603"/>
            <a:ext cx="2308301" cy="246221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BA3011 1.8 mg/kg monotherapy Q2W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3CC8A6-AF72-4AE4-9310-56F92FBC3F9B}"/>
              </a:ext>
            </a:extLst>
          </p:cNvPr>
          <p:cNvSpPr/>
          <p:nvPr/>
        </p:nvSpPr>
        <p:spPr>
          <a:xfrm>
            <a:off x="3989275" y="2253188"/>
            <a:ext cx="2308301" cy="246221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</a:rPr>
              <a:t>BA3011 1.8 mg/kg + nivolumab Q2W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33E89C3-87FD-47D8-BBC8-860692864E7C}"/>
              </a:ext>
            </a:extLst>
          </p:cNvPr>
          <p:cNvSpPr/>
          <p:nvPr/>
        </p:nvSpPr>
        <p:spPr>
          <a:xfrm>
            <a:off x="3224350" y="2012557"/>
            <a:ext cx="731271" cy="4001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Screening period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1E9E92C-68E6-4A30-BCA7-683AD7F74D15}"/>
              </a:ext>
            </a:extLst>
          </p:cNvPr>
          <p:cNvCxnSpPr>
            <a:cxnSpLocks/>
          </p:cNvCxnSpPr>
          <p:nvPr/>
        </p:nvCxnSpPr>
        <p:spPr>
          <a:xfrm>
            <a:off x="3224350" y="2598452"/>
            <a:ext cx="32205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ight Brace 54">
            <a:extLst>
              <a:ext uri="{FF2B5EF4-FFF2-40B4-BE49-F238E27FC236}">
                <a16:creationId xmlns:a16="http://schemas.microsoft.com/office/drawing/2014/main" id="{10D470DC-A648-40EC-9ED3-77362B1B2377}"/>
              </a:ext>
            </a:extLst>
          </p:cNvPr>
          <p:cNvSpPr/>
          <p:nvPr/>
        </p:nvSpPr>
        <p:spPr>
          <a:xfrm rot="5400000">
            <a:off x="4252300" y="3158202"/>
            <a:ext cx="210710" cy="724665"/>
          </a:xfrm>
          <a:prstGeom prst="rightBrace">
            <a:avLst>
              <a:gd name="adj1" fmla="val 32861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C9BFA7-CAB6-42DB-8B85-6A9E7819887C}"/>
              </a:ext>
            </a:extLst>
          </p:cNvPr>
          <p:cNvSpPr txBox="1"/>
          <p:nvPr/>
        </p:nvSpPr>
        <p:spPr>
          <a:xfrm>
            <a:off x="4103300" y="3583292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Cycle 1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0A5834C-5883-4988-9C5E-86DCED38E489}"/>
              </a:ext>
            </a:extLst>
          </p:cNvPr>
          <p:cNvSpPr/>
          <p:nvPr/>
        </p:nvSpPr>
        <p:spPr>
          <a:xfrm rot="5400000">
            <a:off x="4985535" y="3158202"/>
            <a:ext cx="210710" cy="724665"/>
          </a:xfrm>
          <a:prstGeom prst="rightBrace">
            <a:avLst>
              <a:gd name="adj1" fmla="val 32861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7E541F2-9AAD-4A1E-A739-9F492C1C02EE}"/>
              </a:ext>
            </a:extLst>
          </p:cNvPr>
          <p:cNvSpPr txBox="1"/>
          <p:nvPr/>
        </p:nvSpPr>
        <p:spPr>
          <a:xfrm>
            <a:off x="4839834" y="3583292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Cycle 2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40C3B4E7-0FA2-4E48-B75F-343F4BEAFA98}"/>
              </a:ext>
            </a:extLst>
          </p:cNvPr>
          <p:cNvSpPr/>
          <p:nvPr/>
        </p:nvSpPr>
        <p:spPr>
          <a:xfrm rot="5400000">
            <a:off x="5718771" y="3158202"/>
            <a:ext cx="210710" cy="724665"/>
          </a:xfrm>
          <a:prstGeom prst="rightBrace">
            <a:avLst>
              <a:gd name="adj1" fmla="val 32861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E3A34ED-A005-4CF8-9F0D-BE4B7BB3B005}"/>
              </a:ext>
            </a:extLst>
          </p:cNvPr>
          <p:cNvSpPr txBox="1"/>
          <p:nvPr/>
        </p:nvSpPr>
        <p:spPr>
          <a:xfrm>
            <a:off x="5538632" y="3583292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Cycle 3+</a:t>
            </a: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22446222-C27F-4E85-92CC-927FA4748E2C}"/>
              </a:ext>
            </a:extLst>
          </p:cNvPr>
          <p:cNvSpPr/>
          <p:nvPr/>
        </p:nvSpPr>
        <p:spPr>
          <a:xfrm>
            <a:off x="3976737" y="3021202"/>
            <a:ext cx="66669" cy="87464"/>
          </a:xfrm>
          <a:prstGeom prst="triangle">
            <a:avLst/>
          </a:prstGeom>
          <a:solidFill>
            <a:srgbClr val="8795A0"/>
          </a:solidFill>
          <a:ln>
            <a:solidFill>
              <a:srgbClr val="879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08D231E2-92A8-48C5-B67C-E87A3B91E122}"/>
              </a:ext>
            </a:extLst>
          </p:cNvPr>
          <p:cNvSpPr/>
          <p:nvPr/>
        </p:nvSpPr>
        <p:spPr>
          <a:xfrm>
            <a:off x="4341461" y="3021202"/>
            <a:ext cx="66669" cy="87464"/>
          </a:xfrm>
          <a:prstGeom prst="triangle">
            <a:avLst/>
          </a:prstGeom>
          <a:solidFill>
            <a:srgbClr val="8795A0"/>
          </a:solidFill>
          <a:ln>
            <a:solidFill>
              <a:srgbClr val="879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0A5CB5CD-C722-4A4B-9283-5669EAE010C4}"/>
              </a:ext>
            </a:extLst>
          </p:cNvPr>
          <p:cNvSpPr/>
          <p:nvPr/>
        </p:nvSpPr>
        <p:spPr>
          <a:xfrm>
            <a:off x="4706185" y="3021202"/>
            <a:ext cx="66669" cy="87464"/>
          </a:xfrm>
          <a:prstGeom prst="triangle">
            <a:avLst/>
          </a:prstGeom>
          <a:solidFill>
            <a:srgbClr val="8795A0"/>
          </a:solidFill>
          <a:ln>
            <a:solidFill>
              <a:srgbClr val="879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BF8E0917-B710-42F8-9CF7-6D767DFD7070}"/>
              </a:ext>
            </a:extLst>
          </p:cNvPr>
          <p:cNvSpPr/>
          <p:nvPr/>
        </p:nvSpPr>
        <p:spPr>
          <a:xfrm>
            <a:off x="5066127" y="3021202"/>
            <a:ext cx="66669" cy="87464"/>
          </a:xfrm>
          <a:prstGeom prst="triangle">
            <a:avLst/>
          </a:prstGeom>
          <a:solidFill>
            <a:srgbClr val="8795A0"/>
          </a:solidFill>
          <a:ln>
            <a:solidFill>
              <a:srgbClr val="879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96AC7674-96B1-4DF9-9E9A-B8FE6DDB73E6}"/>
              </a:ext>
            </a:extLst>
          </p:cNvPr>
          <p:cNvSpPr/>
          <p:nvPr/>
        </p:nvSpPr>
        <p:spPr>
          <a:xfrm>
            <a:off x="5429255" y="3021202"/>
            <a:ext cx="66669" cy="87464"/>
          </a:xfrm>
          <a:prstGeom prst="triangle">
            <a:avLst/>
          </a:prstGeom>
          <a:solidFill>
            <a:srgbClr val="8795A0"/>
          </a:solidFill>
          <a:ln>
            <a:solidFill>
              <a:srgbClr val="879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EE138489-A839-4D5D-BE10-EC425F75AA3B}"/>
              </a:ext>
            </a:extLst>
          </p:cNvPr>
          <p:cNvSpPr/>
          <p:nvPr/>
        </p:nvSpPr>
        <p:spPr>
          <a:xfrm>
            <a:off x="5790792" y="3021202"/>
            <a:ext cx="66669" cy="87464"/>
          </a:xfrm>
          <a:prstGeom prst="triangle">
            <a:avLst/>
          </a:prstGeom>
          <a:solidFill>
            <a:srgbClr val="8795A0"/>
          </a:solidFill>
          <a:ln>
            <a:solidFill>
              <a:srgbClr val="879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2DC079BA-FCA9-4BD0-B7F9-C882325ECC88}"/>
              </a:ext>
            </a:extLst>
          </p:cNvPr>
          <p:cNvSpPr/>
          <p:nvPr/>
        </p:nvSpPr>
        <p:spPr>
          <a:xfrm>
            <a:off x="3591250" y="3215129"/>
            <a:ext cx="66669" cy="87464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E0274AF6-D00F-4329-BA89-8640E6453432}"/>
              </a:ext>
            </a:extLst>
          </p:cNvPr>
          <p:cNvSpPr/>
          <p:nvPr/>
        </p:nvSpPr>
        <p:spPr>
          <a:xfrm>
            <a:off x="5066127" y="3215129"/>
            <a:ext cx="66669" cy="87464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65B56D39-D238-4FDC-8D1C-EBB563BBDD06}"/>
              </a:ext>
            </a:extLst>
          </p:cNvPr>
          <p:cNvSpPr/>
          <p:nvPr/>
        </p:nvSpPr>
        <p:spPr>
          <a:xfrm>
            <a:off x="6568354" y="3215129"/>
            <a:ext cx="66669" cy="87464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AA61F8-5002-44E0-8CB6-014DD2C017D6}"/>
              </a:ext>
            </a:extLst>
          </p:cNvPr>
          <p:cNvCxnSpPr>
            <a:cxnSpLocks/>
          </p:cNvCxnSpPr>
          <p:nvPr/>
        </p:nvCxnSpPr>
        <p:spPr>
          <a:xfrm>
            <a:off x="3998824" y="2607958"/>
            <a:ext cx="0" cy="9144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8151BFC-CC9D-478A-AF8D-E68CF513E908}"/>
              </a:ext>
            </a:extLst>
          </p:cNvPr>
          <p:cNvSpPr txBox="1"/>
          <p:nvPr/>
        </p:nvSpPr>
        <p:spPr>
          <a:xfrm>
            <a:off x="3845576" y="275572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D1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81B10B7-2348-41E1-B317-1A963376D689}"/>
              </a:ext>
            </a:extLst>
          </p:cNvPr>
          <p:cNvCxnSpPr>
            <a:cxnSpLocks/>
          </p:cNvCxnSpPr>
          <p:nvPr/>
        </p:nvCxnSpPr>
        <p:spPr>
          <a:xfrm>
            <a:off x="4379386" y="2607958"/>
            <a:ext cx="0" cy="9144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E8B848-A56D-4E76-AFB2-436C81D4DBF5}"/>
              </a:ext>
            </a:extLst>
          </p:cNvPr>
          <p:cNvCxnSpPr>
            <a:cxnSpLocks/>
          </p:cNvCxnSpPr>
          <p:nvPr/>
        </p:nvCxnSpPr>
        <p:spPr>
          <a:xfrm>
            <a:off x="5081795" y="2607958"/>
            <a:ext cx="0" cy="9144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A9235AF-2D19-4066-8912-761678C11862}"/>
              </a:ext>
            </a:extLst>
          </p:cNvPr>
          <p:cNvCxnSpPr>
            <a:cxnSpLocks/>
          </p:cNvCxnSpPr>
          <p:nvPr/>
        </p:nvCxnSpPr>
        <p:spPr>
          <a:xfrm>
            <a:off x="4735828" y="2607958"/>
            <a:ext cx="0" cy="9144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9B807BA-DA1C-41CF-9981-94ACA9AA23E1}"/>
              </a:ext>
            </a:extLst>
          </p:cNvPr>
          <p:cNvCxnSpPr>
            <a:cxnSpLocks/>
          </p:cNvCxnSpPr>
          <p:nvPr/>
        </p:nvCxnSpPr>
        <p:spPr>
          <a:xfrm>
            <a:off x="5460588" y="2607958"/>
            <a:ext cx="0" cy="9144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5E0101A-3FC6-4292-8231-F8D2FB935006}"/>
              </a:ext>
            </a:extLst>
          </p:cNvPr>
          <p:cNvSpPr txBox="1"/>
          <p:nvPr/>
        </p:nvSpPr>
        <p:spPr>
          <a:xfrm>
            <a:off x="4202464" y="2755722"/>
            <a:ext cx="3593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D15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69474F-3C21-49A1-BC4E-0A8A4EC0F8C2}"/>
              </a:ext>
            </a:extLst>
          </p:cNvPr>
          <p:cNvSpPr txBox="1"/>
          <p:nvPr/>
        </p:nvSpPr>
        <p:spPr>
          <a:xfrm>
            <a:off x="4585229" y="275572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D1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B666A4-B322-4B5A-8859-8CE9A2A25DF1}"/>
              </a:ext>
            </a:extLst>
          </p:cNvPr>
          <p:cNvSpPr txBox="1"/>
          <p:nvPr/>
        </p:nvSpPr>
        <p:spPr>
          <a:xfrm>
            <a:off x="4906387" y="2755722"/>
            <a:ext cx="359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D15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FD7903-4780-4A86-AC57-497427AE8D6A}"/>
              </a:ext>
            </a:extLst>
          </p:cNvPr>
          <p:cNvCxnSpPr>
            <a:cxnSpLocks/>
          </p:cNvCxnSpPr>
          <p:nvPr/>
        </p:nvCxnSpPr>
        <p:spPr>
          <a:xfrm>
            <a:off x="5824126" y="2610995"/>
            <a:ext cx="0" cy="9144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1C78E43-B2B6-46C7-A1AA-D8032DC85BB6}"/>
              </a:ext>
            </a:extLst>
          </p:cNvPr>
          <p:cNvCxnSpPr>
            <a:cxnSpLocks/>
          </p:cNvCxnSpPr>
          <p:nvPr/>
        </p:nvCxnSpPr>
        <p:spPr>
          <a:xfrm>
            <a:off x="6186459" y="2613650"/>
            <a:ext cx="0" cy="91440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202E523-DFDC-4831-9815-38CDFAE50701}"/>
              </a:ext>
            </a:extLst>
          </p:cNvPr>
          <p:cNvSpPr txBox="1"/>
          <p:nvPr/>
        </p:nvSpPr>
        <p:spPr>
          <a:xfrm>
            <a:off x="2684958" y="2755591"/>
            <a:ext cx="6030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Cycle day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2F70B1-40E9-4E9A-B2F1-D1CF18E129A2}"/>
              </a:ext>
            </a:extLst>
          </p:cNvPr>
          <p:cNvSpPr txBox="1"/>
          <p:nvPr/>
        </p:nvSpPr>
        <p:spPr>
          <a:xfrm>
            <a:off x="5304796" y="275572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D1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158E61-2AC2-464D-933E-6AFC65A39C21}"/>
              </a:ext>
            </a:extLst>
          </p:cNvPr>
          <p:cNvSpPr txBox="1"/>
          <p:nvPr/>
        </p:nvSpPr>
        <p:spPr>
          <a:xfrm>
            <a:off x="5644429" y="2755722"/>
            <a:ext cx="359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D15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65F9D4-A1BC-4381-8D49-2E144DBDB809}"/>
              </a:ext>
            </a:extLst>
          </p:cNvPr>
          <p:cNvSpPr txBox="1"/>
          <p:nvPr/>
        </p:nvSpPr>
        <p:spPr>
          <a:xfrm>
            <a:off x="6339987" y="2420028"/>
            <a:ext cx="57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End of trial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C23D60-4EFA-4162-85A0-08C91EC78B48}"/>
              </a:ext>
            </a:extLst>
          </p:cNvPr>
          <p:cNvSpPr txBox="1"/>
          <p:nvPr/>
        </p:nvSpPr>
        <p:spPr>
          <a:xfrm>
            <a:off x="6033493" y="275572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D1</a:t>
            </a: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3423AC9F-4E9E-4DC5-AB7B-F82A8C162635}"/>
              </a:ext>
            </a:extLst>
          </p:cNvPr>
          <p:cNvSpPr/>
          <p:nvPr/>
        </p:nvSpPr>
        <p:spPr>
          <a:xfrm>
            <a:off x="6147380" y="3021202"/>
            <a:ext cx="66669" cy="87464"/>
          </a:xfrm>
          <a:prstGeom prst="triangle">
            <a:avLst/>
          </a:prstGeom>
          <a:solidFill>
            <a:srgbClr val="8795A0"/>
          </a:solidFill>
          <a:ln>
            <a:solidFill>
              <a:srgbClr val="8795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708E20-2C74-42CC-A398-73DB0D51B1C4}"/>
              </a:ext>
            </a:extLst>
          </p:cNvPr>
          <p:cNvSpPr txBox="1"/>
          <p:nvPr/>
        </p:nvSpPr>
        <p:spPr>
          <a:xfrm>
            <a:off x="3245117" y="2755722"/>
            <a:ext cx="6319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D -28 to -1</a:t>
            </a:r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EFAD3FA6-C0A8-4B19-829B-2DBECA09067C}"/>
              </a:ext>
            </a:extLst>
          </p:cNvPr>
          <p:cNvSpPr/>
          <p:nvPr/>
        </p:nvSpPr>
        <p:spPr>
          <a:xfrm>
            <a:off x="6146417" y="3215129"/>
            <a:ext cx="66669" cy="87464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592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855D02-9010-42F5-83B5-42F0194A4E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Demographics and baseline characteristics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1E0BF3-950A-4734-90B9-75992B7A5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125874"/>
              </p:ext>
            </p:extLst>
          </p:nvPr>
        </p:nvGraphicFramePr>
        <p:xfrm>
          <a:off x="463136" y="1184792"/>
          <a:ext cx="4527964" cy="358748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952072">
                  <a:extLst>
                    <a:ext uri="{9D8B030D-6E8A-4147-A177-3AD203B41FA5}">
                      <a16:colId xmlns:a16="http://schemas.microsoft.com/office/drawing/2014/main" val="1312782816"/>
                    </a:ext>
                  </a:extLst>
                </a:gridCol>
                <a:gridCol w="1236891">
                  <a:extLst>
                    <a:ext uri="{9D8B030D-6E8A-4147-A177-3AD203B41FA5}">
                      <a16:colId xmlns:a16="http://schemas.microsoft.com/office/drawing/2014/main" val="2658482683"/>
                    </a:ext>
                  </a:extLst>
                </a:gridCol>
                <a:gridCol w="1339001">
                  <a:extLst>
                    <a:ext uri="{9D8B030D-6E8A-4147-A177-3AD203B41FA5}">
                      <a16:colId xmlns:a16="http://schemas.microsoft.com/office/drawing/2014/main" val="2202954719"/>
                    </a:ext>
                  </a:extLst>
                </a:gridCol>
              </a:tblGrid>
              <a:tr h="339027">
                <a:tc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  </a:t>
                      </a:r>
                    </a:p>
                  </a:txBody>
                  <a:tcPr marL="18288" marR="18288" marT="18288" marB="18288" anchor="b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295" rtl="0" eaLnBrk="1" fontAlgn="auto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BA3011 monotherapy</a:t>
                      </a:r>
                      <a:br>
                        <a:rPr lang="en-US" sz="1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(n=87) </a:t>
                      </a:r>
                    </a:p>
                  </a:txBody>
                  <a:tcPr marL="18288" marR="18288" marT="18288" marB="18288"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DBD"/>
                    </a:solidFill>
                  </a:tcPr>
                </a:tc>
                <a:tc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BA3011 + nivolumab</a:t>
                      </a:r>
                      <a:br>
                        <a:rPr lang="en-US" sz="1000" b="1" kern="1200" dirty="0">
                          <a:solidFill>
                            <a:schemeClr val="bg1"/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(n=26) </a:t>
                      </a:r>
                    </a:p>
                  </a:txBody>
                  <a:tcPr marL="18288" marR="18288" marT="18288" marB="18288"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4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3613"/>
                  </a:ext>
                </a:extLst>
              </a:tr>
              <a:tr h="202649">
                <a:tc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342991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Age, y, mean (SD)</a:t>
                      </a:r>
                    </a:p>
                  </a:txBody>
                  <a:tcPr marL="18288" marR="18288" marT="18288" marB="18288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795A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16421"/>
                  </a:ext>
                </a:extLst>
              </a:tr>
              <a:tr h="202649">
                <a:tc>
                  <a:txBody>
                    <a:bodyPr/>
                    <a:lstStyle/>
                    <a:p>
                      <a:pPr marL="0" marR="0" algn="l" defTabSz="342991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    Overall</a:t>
                      </a:r>
                    </a:p>
                  </a:txBody>
                  <a:tcPr marL="18288" marR="18288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51.5 (17.2)</a:t>
                      </a:r>
                    </a:p>
                  </a:txBody>
                  <a:tcPr marL="18288" marR="18288" marT="18288" marB="1828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55.3 (12.8)</a:t>
                      </a:r>
                    </a:p>
                  </a:txBody>
                  <a:tcPr marL="18288" marR="18288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943823"/>
                  </a:ext>
                </a:extLst>
              </a:tr>
              <a:tr h="202649">
                <a:tc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27000" marR="0" algn="l" defTabSz="342991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3 (3.4)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850220"/>
                  </a:ext>
                </a:extLst>
              </a:tr>
              <a:tr h="202649">
                <a:tc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27000" marR="0" algn="l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  65 (74.7)</a:t>
                      </a: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  21 (80.8)</a:t>
                      </a: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933072169"/>
                  </a:ext>
                </a:extLst>
              </a:tr>
              <a:tr h="202649">
                <a:tc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27000" marR="0" algn="l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&gt;65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19 (21.8)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5 (19.2)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481303"/>
                  </a:ext>
                </a:extLst>
              </a:tr>
              <a:tr h="201062">
                <a:tc gridSpan="3"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Gender, n (%)</a:t>
                      </a:r>
                    </a:p>
                  </a:txBody>
                  <a:tcPr marL="18288" marR="18288" marT="18288" marB="18288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36793420"/>
                  </a:ext>
                </a:extLst>
              </a:tr>
              <a:tr h="2026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    Male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44 (50.6)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6 (23.1)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643284"/>
                  </a:ext>
                </a:extLst>
              </a:tr>
              <a:tr h="202649">
                <a:tc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    Female</a:t>
                      </a: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 43 (49.4)</a:t>
                      </a: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20 (76.9)</a:t>
                      </a: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1289218013"/>
                  </a:ext>
                </a:extLst>
              </a:tr>
              <a:tr h="201062">
                <a:tc gridSpan="3"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342991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ECOG performance, n (%)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84807414"/>
                  </a:ext>
                </a:extLst>
              </a:tr>
              <a:tr h="202649">
                <a:tc>
                  <a:txBody>
                    <a:bodyPr/>
                    <a:lstStyle/>
                    <a:p>
                      <a:pPr marL="0" marR="0" algn="l" defTabSz="342991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    0</a:t>
                      </a: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38 (43.7)</a:t>
                      </a: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12 (46.2)</a:t>
                      </a: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3871551504"/>
                  </a:ext>
                </a:extLst>
              </a:tr>
              <a:tr h="202649">
                <a:tc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342991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    1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 48 (55.2)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14 (53.8)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706282"/>
                  </a:ext>
                </a:extLst>
              </a:tr>
              <a:tr h="200909">
                <a:tc gridSpan="3"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342991" rtl="0" eaLnBrk="1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Number of prior systemic therapies for metastatic disease, n (%)</a:t>
                      </a:r>
                      <a:r>
                        <a:rPr lang="en-US" sz="1000" b="1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18288" marR="18288" marT="18288" marB="18288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254757"/>
                  </a:ext>
                </a:extLst>
              </a:tr>
              <a:tr h="202649">
                <a:tc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2700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19 (21.8)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5 (19.2)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91700"/>
                  </a:ext>
                </a:extLst>
              </a:tr>
              <a:tr h="202649">
                <a:tc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2700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27 (31.0)</a:t>
                      </a: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11 (42.3)</a:t>
                      </a: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3451447665"/>
                  </a:ext>
                </a:extLst>
              </a:tr>
              <a:tr h="202649">
                <a:tc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2700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23 (26.4)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7 (26.9)</a:t>
                      </a:r>
                    </a:p>
                  </a:txBody>
                  <a:tcPr marL="18288" marR="18288" marT="18288" marB="18288" anchor="ctr">
                    <a:solidFill>
                      <a:srgbClr val="8795A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480695"/>
                  </a:ext>
                </a:extLst>
              </a:tr>
              <a:tr h="202649">
                <a:tc>
                  <a:txBody>
                    <a:bodyPr/>
                    <a:lstStyle>
                      <a:lvl1pPr marL="0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698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397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0959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7945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4932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1916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98904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5888" algn="l" defTabSz="91397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2700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≥4</a:t>
                      </a: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14 (16.1)</a:t>
                      </a: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3 (11.5)</a:t>
                      </a: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885712539"/>
                  </a:ext>
                </a:extLst>
              </a:tr>
            </a:tbl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4FA6D76-EBA9-4728-A7FD-37E97E8D16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39122"/>
              </p:ext>
            </p:extLst>
          </p:nvPr>
        </p:nvGraphicFramePr>
        <p:xfrm>
          <a:off x="5915388" y="1383658"/>
          <a:ext cx="2926080" cy="181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DF935B9F-A78C-4A73-95D8-58D22E5A12D5}"/>
              </a:ext>
            </a:extLst>
          </p:cNvPr>
          <p:cNvSpPr/>
          <p:nvPr/>
        </p:nvSpPr>
        <p:spPr>
          <a:xfrm>
            <a:off x="5689601" y="991551"/>
            <a:ext cx="1930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6F3357-F01A-42B0-92AA-57A184B9AC8E}"/>
              </a:ext>
            </a:extLst>
          </p:cNvPr>
          <p:cNvSpPr txBox="1"/>
          <p:nvPr/>
        </p:nvSpPr>
        <p:spPr>
          <a:xfrm>
            <a:off x="5405718" y="1040395"/>
            <a:ext cx="3865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rPr>
              <a:t>Sarcoma subtypes enrolled (excluding UPS)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322F8E-9457-4B10-BA07-01940E955BD7}"/>
              </a:ext>
            </a:extLst>
          </p:cNvPr>
          <p:cNvSpPr txBox="1"/>
          <p:nvPr/>
        </p:nvSpPr>
        <p:spPr>
          <a:xfrm>
            <a:off x="5275087" y="1504318"/>
            <a:ext cx="943763" cy="442674"/>
          </a:xfrm>
          <a:prstGeom prst="roundRect">
            <a:avLst/>
          </a:prstGeom>
          <a:solidFill>
            <a:srgbClr val="E3BDBD"/>
          </a:solidFill>
          <a:ln>
            <a:solidFill>
              <a:srgbClr val="393A39"/>
            </a:solidFill>
          </a:ln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rPr>
              <a:t>BA3011 monotherapy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674E84-E1A8-45A9-8F55-71165028005C}"/>
              </a:ext>
            </a:extLst>
          </p:cNvPr>
          <p:cNvSpPr txBox="1"/>
          <p:nvPr/>
        </p:nvSpPr>
        <p:spPr>
          <a:xfrm>
            <a:off x="5275087" y="3322542"/>
            <a:ext cx="1230735" cy="272415"/>
          </a:xfrm>
          <a:prstGeom prst="roundRect">
            <a:avLst/>
          </a:prstGeom>
          <a:solidFill>
            <a:srgbClr val="C24F4F"/>
          </a:solidFill>
          <a:ln>
            <a:solidFill>
              <a:srgbClr val="393A39"/>
            </a:solidFill>
          </a:ln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rPr>
              <a:t>BA3011 + nivolumab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C4938-9420-41EF-87C6-4F81B589AFAC}"/>
              </a:ext>
            </a:extLst>
          </p:cNvPr>
          <p:cNvSpPr txBox="1"/>
          <p:nvPr/>
        </p:nvSpPr>
        <p:spPr>
          <a:xfrm>
            <a:off x="346734" y="4812034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*Four patients had missing data in the BA3011 monotherapy cohort. </a:t>
            </a:r>
            <a:endParaRPr lang="en-US" sz="600" i="0" u="none" strike="noStrike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+mn-ea"/>
              <a:cs typeface="Arial Narrow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Data cutoff date: November 27, 2023.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Abbreviation: ECOG, Eastern Cooperative Oncology Group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.</a:t>
            </a:r>
            <a:endParaRPr lang="en-US" sz="600" i="0" u="none" strike="noStrike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+mn-ea"/>
              <a:cs typeface="Arial Narrow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435AE37-53EB-4937-8103-90FF64B8DE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402679"/>
              </p:ext>
            </p:extLst>
          </p:nvPr>
        </p:nvGraphicFramePr>
        <p:xfrm>
          <a:off x="5915388" y="3272357"/>
          <a:ext cx="2926080" cy="181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">
            <a:extLst>
              <a:ext uri="{FF2B5EF4-FFF2-40B4-BE49-F238E27FC236}">
                <a16:creationId xmlns:a16="http://schemas.microsoft.com/office/drawing/2014/main" id="{F9AD88C8-8C6D-4FA1-85AF-70F7DD314447}"/>
              </a:ext>
            </a:extLst>
          </p:cNvPr>
          <p:cNvSpPr txBox="1"/>
          <p:nvPr/>
        </p:nvSpPr>
        <p:spPr>
          <a:xfrm>
            <a:off x="7596582" y="1957326"/>
            <a:ext cx="3337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14%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F9AD88C8-8C6D-4FA1-85AF-70F7DD314447}"/>
              </a:ext>
            </a:extLst>
          </p:cNvPr>
          <p:cNvSpPr txBox="1"/>
          <p:nvPr/>
        </p:nvSpPr>
        <p:spPr>
          <a:xfrm>
            <a:off x="7625052" y="2302472"/>
            <a:ext cx="3337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14%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F9AD88C8-8C6D-4FA1-85AF-70F7DD314447}"/>
              </a:ext>
            </a:extLst>
          </p:cNvPr>
          <p:cNvSpPr txBox="1"/>
          <p:nvPr/>
        </p:nvSpPr>
        <p:spPr>
          <a:xfrm>
            <a:off x="7281583" y="2629384"/>
            <a:ext cx="3337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22%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F9AD88C8-8C6D-4FA1-85AF-70F7DD314447}"/>
              </a:ext>
            </a:extLst>
          </p:cNvPr>
          <p:cNvSpPr txBox="1"/>
          <p:nvPr/>
        </p:nvSpPr>
        <p:spPr>
          <a:xfrm>
            <a:off x="6867216" y="2526372"/>
            <a:ext cx="2920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9%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F9AD88C8-8C6D-4FA1-85AF-70F7DD314447}"/>
              </a:ext>
            </a:extLst>
          </p:cNvPr>
          <p:cNvSpPr txBox="1"/>
          <p:nvPr/>
        </p:nvSpPr>
        <p:spPr>
          <a:xfrm>
            <a:off x="6752698" y="2278548"/>
            <a:ext cx="2920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8%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F9AD88C8-8C6D-4FA1-85AF-70F7DD314447}"/>
              </a:ext>
            </a:extLst>
          </p:cNvPr>
          <p:cNvSpPr txBox="1"/>
          <p:nvPr/>
        </p:nvSpPr>
        <p:spPr>
          <a:xfrm>
            <a:off x="6913586" y="1892194"/>
            <a:ext cx="3337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24%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5601D5F5-FC34-4F28-A5C0-8654A7967C16}"/>
              </a:ext>
            </a:extLst>
          </p:cNvPr>
          <p:cNvSpPr txBox="1"/>
          <p:nvPr/>
        </p:nvSpPr>
        <p:spPr>
          <a:xfrm>
            <a:off x="7307757" y="3537599"/>
            <a:ext cx="2920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4%</a:t>
            </a: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5601D5F5-FC34-4F28-A5C0-8654A7967C16}"/>
              </a:ext>
            </a:extLst>
          </p:cNvPr>
          <p:cNvSpPr txBox="1"/>
          <p:nvPr/>
        </p:nvSpPr>
        <p:spPr>
          <a:xfrm>
            <a:off x="7556870" y="3950217"/>
            <a:ext cx="3337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3</a:t>
            </a:r>
            <a:r>
              <a:rPr lang="en-US" sz="700" dirty="0">
                <a:latin typeface="Arial Narrow"/>
                <a:cs typeface="Arial Narrow"/>
              </a:rPr>
              <a:t>1</a:t>
            </a: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%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5601D5F5-FC34-4F28-A5C0-8654A7967C16}"/>
              </a:ext>
            </a:extLst>
          </p:cNvPr>
          <p:cNvSpPr txBox="1"/>
          <p:nvPr/>
        </p:nvSpPr>
        <p:spPr>
          <a:xfrm>
            <a:off x="7649901" y="4456124"/>
            <a:ext cx="2920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4%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5601D5F5-FC34-4F28-A5C0-8654A7967C16}"/>
              </a:ext>
            </a:extLst>
          </p:cNvPr>
          <p:cNvSpPr txBox="1"/>
          <p:nvPr/>
        </p:nvSpPr>
        <p:spPr>
          <a:xfrm>
            <a:off x="7307757" y="4518097"/>
            <a:ext cx="3337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15%</a:t>
            </a: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5601D5F5-FC34-4F28-A5C0-8654A7967C16}"/>
              </a:ext>
            </a:extLst>
          </p:cNvPr>
          <p:cNvSpPr txBox="1"/>
          <p:nvPr/>
        </p:nvSpPr>
        <p:spPr>
          <a:xfrm>
            <a:off x="6840580" y="4038924"/>
            <a:ext cx="3337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i="0" u="none" strike="noStrike" kern="1200" baseline="0" dirty="0">
                <a:latin typeface="Arial Narrow"/>
                <a:ea typeface="+mn-ea"/>
                <a:cs typeface="Arial Narrow"/>
              </a:rPr>
              <a:t>46%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54446F-7EC2-40EB-90D5-07C8D94B4CD7}"/>
              </a:ext>
            </a:extLst>
          </p:cNvPr>
          <p:cNvSpPr txBox="1"/>
          <p:nvPr/>
        </p:nvSpPr>
        <p:spPr>
          <a:xfrm>
            <a:off x="7148641" y="3267178"/>
            <a:ext cx="643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 Narrow"/>
              </a:rPr>
              <a:t>Osteosarcoma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 Narrow"/>
              </a:rPr>
              <a:t>n=1</a:t>
            </a:r>
            <a:endParaRPr lang="en-US" sz="600" b="1" i="0" u="none" strike="noStrike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 Narrow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85F413-D2A0-4774-ACFA-551D4B880FA1}"/>
              </a:ext>
            </a:extLst>
          </p:cNvPr>
          <p:cNvSpPr txBox="1"/>
          <p:nvPr/>
        </p:nvSpPr>
        <p:spPr>
          <a:xfrm>
            <a:off x="7174326" y="2935370"/>
            <a:ext cx="71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 Narrow"/>
              </a:rPr>
              <a:t>Leiomyosarcoma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 Narrow"/>
              </a:rPr>
              <a:t>n=19</a:t>
            </a:r>
            <a:endParaRPr lang="en-US" sz="600" b="1" i="0" u="none" strike="noStrike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6771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F75872-9D72-431D-81EA-2118000A6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Ba3011 monotherapy antitumor activity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27F3EF-C724-4980-A7A3-BAFF7FBAEEA6}"/>
              </a:ext>
            </a:extLst>
          </p:cNvPr>
          <p:cNvSpPr txBox="1"/>
          <p:nvPr/>
        </p:nvSpPr>
        <p:spPr>
          <a:xfrm>
            <a:off x="347300" y="4812356"/>
            <a:ext cx="365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*DCR defined as objective response or stable disease for ≥12 weeks; 1 patient lost to follow-up was not efficacy-evaluable.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Data cutoff date: November 27, 2023</a:t>
            </a:r>
            <a:r>
              <a:rPr lang="en-US" sz="600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 Narrow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i="0" u="none" strike="noStrike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 Narrow"/>
              </a:rPr>
              <a:t>Abbreviation: DCR, 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 Narrow"/>
              </a:rPr>
              <a:t>disease control rate.</a:t>
            </a:r>
            <a:endParaRPr lang="en-US" sz="600" i="0" u="none" strike="noStrike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 Narrow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EDADC8-B852-C554-4A4E-0A333C6C6E77}"/>
              </a:ext>
            </a:extLst>
          </p:cNvPr>
          <p:cNvGrpSpPr/>
          <p:nvPr/>
        </p:nvGrpSpPr>
        <p:grpSpPr>
          <a:xfrm>
            <a:off x="2017370" y="852917"/>
            <a:ext cx="5109260" cy="3374136"/>
            <a:chOff x="2017370" y="823889"/>
            <a:chExt cx="5109260" cy="337413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A83B96E-1C93-49F2-8965-57EB72181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426" y="823889"/>
              <a:ext cx="5061204" cy="337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E317C6-34E7-A7E2-8872-116345CBD33E}"/>
                </a:ext>
              </a:extLst>
            </p:cNvPr>
            <p:cNvSpPr/>
            <p:nvPr/>
          </p:nvSpPr>
          <p:spPr>
            <a:xfrm>
              <a:off x="2056885" y="1488917"/>
              <a:ext cx="259080" cy="16995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8F251B-1294-1A05-6EC6-68C07D201785}"/>
                </a:ext>
              </a:extLst>
            </p:cNvPr>
            <p:cNvSpPr txBox="1"/>
            <p:nvPr/>
          </p:nvSpPr>
          <p:spPr>
            <a:xfrm rot="16200000">
              <a:off x="792744" y="2327033"/>
              <a:ext cx="2658540" cy="209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ea typeface="+mn-ea"/>
                  <a:cs typeface="Times New Roman" panose="02020603050405020304" pitchFamily="18" charset="0"/>
                </a:rPr>
                <a:t>Change in target lesion from baseline (%)</a:t>
              </a:r>
              <a:endParaRPr lang="en-US" sz="1000" i="0" u="none" strike="noStrike" kern="1200" baseline="0" dirty="0"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6269E2-5EBE-7B3A-21BF-B30C52251A64}"/>
                </a:ext>
              </a:extLst>
            </p:cNvPr>
            <p:cNvSpPr/>
            <p:nvPr/>
          </p:nvSpPr>
          <p:spPr>
            <a:xfrm>
              <a:off x="4402880" y="3962193"/>
              <a:ext cx="720714" cy="1569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DBA63B-508E-C218-F64E-EA31E0DD6FAF}"/>
                </a:ext>
              </a:extLst>
            </p:cNvPr>
            <p:cNvSpPr txBox="1"/>
            <p:nvPr/>
          </p:nvSpPr>
          <p:spPr>
            <a:xfrm>
              <a:off x="2694650" y="3947547"/>
              <a:ext cx="4179431" cy="209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+mj-lt"/>
                  <a:ea typeface="+mn-ea"/>
                  <a:cs typeface="Arial Narrow"/>
                </a:rPr>
                <a:t>Time (weeks)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C69091-C35F-46F8-A93B-3A04D837271C}"/>
                </a:ext>
              </a:extLst>
            </p:cNvPr>
            <p:cNvSpPr/>
            <p:nvPr/>
          </p:nvSpPr>
          <p:spPr>
            <a:xfrm>
              <a:off x="2345200" y="861943"/>
              <a:ext cx="136167" cy="29535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EEF4DE-856F-4675-9020-DB09996E21EA}"/>
                </a:ext>
              </a:extLst>
            </p:cNvPr>
            <p:cNvSpPr txBox="1"/>
            <p:nvPr/>
          </p:nvSpPr>
          <p:spPr>
            <a:xfrm>
              <a:off x="2247096" y="1346149"/>
              <a:ext cx="304122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100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7EDD70-BF6D-4DE4-9D0D-88E0C2AACFDC}"/>
                </a:ext>
              </a:extLst>
            </p:cNvPr>
            <p:cNvSpPr txBox="1"/>
            <p:nvPr/>
          </p:nvSpPr>
          <p:spPr>
            <a:xfrm>
              <a:off x="2296148" y="1592266"/>
              <a:ext cx="255070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80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568ED8-0616-493D-B5F1-2AA292F5E0DE}"/>
                </a:ext>
              </a:extLst>
            </p:cNvPr>
            <p:cNvSpPr txBox="1"/>
            <p:nvPr/>
          </p:nvSpPr>
          <p:spPr>
            <a:xfrm>
              <a:off x="2296148" y="1841030"/>
              <a:ext cx="255070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60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0B1903-7E79-4834-901F-7CAD2C5D1CD7}"/>
                </a:ext>
              </a:extLst>
            </p:cNvPr>
            <p:cNvSpPr txBox="1"/>
            <p:nvPr/>
          </p:nvSpPr>
          <p:spPr>
            <a:xfrm>
              <a:off x="2296148" y="2096733"/>
              <a:ext cx="255070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40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1AF086-1244-4735-8356-BE9A950A7327}"/>
                </a:ext>
              </a:extLst>
            </p:cNvPr>
            <p:cNvSpPr txBox="1"/>
            <p:nvPr/>
          </p:nvSpPr>
          <p:spPr>
            <a:xfrm>
              <a:off x="2296148" y="2350797"/>
              <a:ext cx="255070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20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DAF2D1-4110-4924-BF28-E0F28D010313}"/>
                </a:ext>
              </a:extLst>
            </p:cNvPr>
            <p:cNvSpPr txBox="1"/>
            <p:nvPr/>
          </p:nvSpPr>
          <p:spPr>
            <a:xfrm>
              <a:off x="2345200" y="2605681"/>
              <a:ext cx="206018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187CCC-025C-4B60-AB30-56D5CF5C6B02}"/>
                </a:ext>
              </a:extLst>
            </p:cNvPr>
            <p:cNvSpPr txBox="1"/>
            <p:nvPr/>
          </p:nvSpPr>
          <p:spPr>
            <a:xfrm>
              <a:off x="2266172" y="2860564"/>
              <a:ext cx="285046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-20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F05272-CB28-4BC6-9439-E9103B61477D}"/>
                </a:ext>
              </a:extLst>
            </p:cNvPr>
            <p:cNvSpPr txBox="1"/>
            <p:nvPr/>
          </p:nvSpPr>
          <p:spPr>
            <a:xfrm>
              <a:off x="2266172" y="3106992"/>
              <a:ext cx="285046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-40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66765A-0B9E-4B13-9E07-CD83174A2D68}"/>
                </a:ext>
              </a:extLst>
            </p:cNvPr>
            <p:cNvSpPr txBox="1"/>
            <p:nvPr/>
          </p:nvSpPr>
          <p:spPr>
            <a:xfrm>
              <a:off x="2266172" y="3361876"/>
              <a:ext cx="285046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-60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FEC36A-9BD1-4ACE-8231-46E5EC7CCC69}"/>
                </a:ext>
              </a:extLst>
            </p:cNvPr>
            <p:cNvSpPr txBox="1"/>
            <p:nvPr/>
          </p:nvSpPr>
          <p:spPr>
            <a:xfrm>
              <a:off x="2266172" y="3616759"/>
              <a:ext cx="285046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-80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33448C-785B-4747-91E4-C6174D2B5923}"/>
                </a:ext>
              </a:extLst>
            </p:cNvPr>
            <p:cNvSpPr/>
            <p:nvPr/>
          </p:nvSpPr>
          <p:spPr>
            <a:xfrm rot="5400000">
              <a:off x="4728283" y="1657040"/>
              <a:ext cx="125905" cy="44800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50F808-9519-4DC8-9F52-47F8CC3F6655}"/>
                </a:ext>
              </a:extLst>
            </p:cNvPr>
            <p:cNvSpPr txBox="1"/>
            <p:nvPr/>
          </p:nvSpPr>
          <p:spPr>
            <a:xfrm>
              <a:off x="2524306" y="3783393"/>
              <a:ext cx="206018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2DF9AC-0E46-4F3D-8862-369662E3087F}"/>
                </a:ext>
              </a:extLst>
            </p:cNvPr>
            <p:cNvSpPr txBox="1"/>
            <p:nvPr/>
          </p:nvSpPr>
          <p:spPr>
            <a:xfrm>
              <a:off x="2887277" y="3783393"/>
              <a:ext cx="206018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C397AAB-0A82-4E8F-91D4-34908B5266F0}"/>
                </a:ext>
              </a:extLst>
            </p:cNvPr>
            <p:cNvSpPr txBox="1"/>
            <p:nvPr/>
          </p:nvSpPr>
          <p:spPr>
            <a:xfrm>
              <a:off x="3222192" y="3783393"/>
              <a:ext cx="255071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10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29AF83-012B-447E-8A23-40B3408F7980}"/>
                </a:ext>
              </a:extLst>
            </p:cNvPr>
            <p:cNvSpPr txBox="1"/>
            <p:nvPr/>
          </p:nvSpPr>
          <p:spPr>
            <a:xfrm>
              <a:off x="3581428" y="3783393"/>
              <a:ext cx="255071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15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F49891-F9F0-4827-92FD-E48C16DC9C82}"/>
                </a:ext>
              </a:extLst>
            </p:cNvPr>
            <p:cNvSpPr txBox="1"/>
            <p:nvPr/>
          </p:nvSpPr>
          <p:spPr>
            <a:xfrm>
              <a:off x="3954903" y="3783393"/>
              <a:ext cx="255071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20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13CBEB-6E17-4794-A0E4-6D7908F147FB}"/>
                </a:ext>
              </a:extLst>
            </p:cNvPr>
            <p:cNvSpPr txBox="1"/>
            <p:nvPr/>
          </p:nvSpPr>
          <p:spPr>
            <a:xfrm>
              <a:off x="4310958" y="3783393"/>
              <a:ext cx="255071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25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7C4BC4-DE86-4BA9-B1EA-ED794FDC7B66}"/>
                </a:ext>
              </a:extLst>
            </p:cNvPr>
            <p:cNvSpPr txBox="1"/>
            <p:nvPr/>
          </p:nvSpPr>
          <p:spPr>
            <a:xfrm>
              <a:off x="4673576" y="3783393"/>
              <a:ext cx="255071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30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18401E-7671-4DAD-8D81-6F3C4A650625}"/>
                </a:ext>
              </a:extLst>
            </p:cNvPr>
            <p:cNvSpPr txBox="1"/>
            <p:nvPr/>
          </p:nvSpPr>
          <p:spPr>
            <a:xfrm>
              <a:off x="5035027" y="3783393"/>
              <a:ext cx="255071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35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849BDB-F426-4509-A829-D51F4875B102}"/>
                </a:ext>
              </a:extLst>
            </p:cNvPr>
            <p:cNvSpPr txBox="1"/>
            <p:nvPr/>
          </p:nvSpPr>
          <p:spPr>
            <a:xfrm>
              <a:off x="5401468" y="3783393"/>
              <a:ext cx="255071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40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EA8551-B64C-4F9A-97CA-12F4E08ED5A8}"/>
                </a:ext>
              </a:extLst>
            </p:cNvPr>
            <p:cNvSpPr/>
            <p:nvPr/>
          </p:nvSpPr>
          <p:spPr>
            <a:xfrm>
              <a:off x="6343748" y="931537"/>
              <a:ext cx="652954" cy="4679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D42144-26F6-4E00-A3AE-1B397F583C50}"/>
                </a:ext>
              </a:extLst>
            </p:cNvPr>
            <p:cNvSpPr txBox="1"/>
            <p:nvPr/>
          </p:nvSpPr>
          <p:spPr>
            <a:xfrm>
              <a:off x="5764160" y="3783393"/>
              <a:ext cx="255071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45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414D87-C790-408F-BA93-22EE8E99525A}"/>
                </a:ext>
              </a:extLst>
            </p:cNvPr>
            <p:cNvSpPr txBox="1"/>
            <p:nvPr/>
          </p:nvSpPr>
          <p:spPr>
            <a:xfrm>
              <a:off x="6125912" y="3783393"/>
              <a:ext cx="255071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50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8930B3-8C94-4836-91B9-6C5A0E31E9F0}"/>
                </a:ext>
              </a:extLst>
            </p:cNvPr>
            <p:cNvSpPr txBox="1"/>
            <p:nvPr/>
          </p:nvSpPr>
          <p:spPr>
            <a:xfrm>
              <a:off x="6491283" y="3783393"/>
              <a:ext cx="255071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55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A5A3E6-2B7C-4BA4-A092-222EC802CBA9}"/>
                </a:ext>
              </a:extLst>
            </p:cNvPr>
            <p:cNvSpPr txBox="1"/>
            <p:nvPr/>
          </p:nvSpPr>
          <p:spPr>
            <a:xfrm>
              <a:off x="6852484" y="3783393"/>
              <a:ext cx="255071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60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308C56-0BE7-45E9-A366-88ACCE6AB1C1}"/>
                </a:ext>
              </a:extLst>
            </p:cNvPr>
            <p:cNvSpPr txBox="1"/>
            <p:nvPr/>
          </p:nvSpPr>
          <p:spPr>
            <a:xfrm>
              <a:off x="5339817" y="940604"/>
              <a:ext cx="1665085" cy="461665"/>
            </a:xfrm>
            <a:prstGeom prst="rect">
              <a:avLst/>
            </a:prstGeom>
            <a:solidFill>
              <a:srgbClr val="B31F2D"/>
            </a:solidFill>
            <a:effectLst>
              <a:outerShdw blurRad="50800" dist="38100" dir="2700000" sx="96000" sy="96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b="1" i="0" u="none" strike="noStrike" kern="1200" baseline="0" dirty="0">
                  <a:solidFill>
                    <a:schemeClr val="bg1"/>
                  </a:solidFill>
                  <a:latin typeface="Arial Narrow"/>
                  <a:ea typeface="+mn-ea"/>
                  <a:cs typeface="Arial Narrow"/>
                </a:rPr>
                <a:t>DCR</a:t>
              </a:r>
              <a:r>
                <a:rPr lang="en-US" sz="1200" b="1" i="0" u="none" strike="noStrike" kern="1200" baseline="30000" dirty="0">
                  <a:solidFill>
                    <a:schemeClr val="bg1"/>
                  </a:solidFill>
                  <a:latin typeface="Arial Narrow"/>
                  <a:ea typeface="+mn-ea"/>
                  <a:cs typeface="Arial Narrow"/>
                </a:rPr>
                <a:t>*</a:t>
              </a:r>
              <a:r>
                <a:rPr lang="en-US" sz="1200" b="1" i="0" u="none" strike="noStrike" kern="1200" baseline="0" dirty="0">
                  <a:solidFill>
                    <a:schemeClr val="bg1"/>
                  </a:solidFill>
                  <a:latin typeface="Arial Narrow"/>
                  <a:ea typeface="+mn-ea"/>
                  <a:cs typeface="Arial Narrow"/>
                </a:rPr>
                <a:t> = 37/86 (43.0%)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solidFill>
                    <a:schemeClr val="bg1"/>
                  </a:solidFill>
                  <a:latin typeface="Arial Narrow"/>
                  <a:ea typeface="+mn-ea"/>
                  <a:cs typeface="Arial Narrow"/>
                </a:rPr>
                <a:t>(95% CI, 32.4–54.2)</a:t>
              </a:r>
              <a:endParaRPr lang="en-US" sz="1200" b="1" i="0" u="none" strike="noStrike" kern="1200" baseline="0" dirty="0">
                <a:solidFill>
                  <a:schemeClr val="bg1"/>
                </a:solidFill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6EF4A41-FAC7-4B0F-97B2-CA2849CD234C}"/>
                </a:ext>
              </a:extLst>
            </p:cNvPr>
            <p:cNvSpPr txBox="1"/>
            <p:nvPr/>
          </p:nvSpPr>
          <p:spPr>
            <a:xfrm>
              <a:off x="2247096" y="1082596"/>
              <a:ext cx="304122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120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DF64000-5B34-4719-9F41-CAD62A864DDB}"/>
                </a:ext>
              </a:extLst>
            </p:cNvPr>
            <p:cNvSpPr txBox="1"/>
            <p:nvPr/>
          </p:nvSpPr>
          <p:spPr>
            <a:xfrm>
              <a:off x="2247096" y="826893"/>
              <a:ext cx="304122" cy="20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i="0" u="none" strike="noStrike" kern="1200" baseline="0" dirty="0">
                  <a:latin typeface="Arial Narrow"/>
                  <a:ea typeface="+mn-ea"/>
                  <a:cs typeface="Arial Narrow"/>
                </a:rPr>
                <a:t>140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46E60AC-DA9E-4524-9BCA-B3ADEB513E27}"/>
                </a:ext>
              </a:extLst>
            </p:cNvPr>
            <p:cNvGrpSpPr/>
            <p:nvPr/>
          </p:nvGrpSpPr>
          <p:grpSpPr>
            <a:xfrm>
              <a:off x="6028582" y="3174813"/>
              <a:ext cx="917438" cy="564095"/>
              <a:chOff x="6541295" y="3691089"/>
              <a:chExt cx="1079339" cy="663641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50EA8F6-1871-4135-B2E1-719FBB1DDC47}"/>
                  </a:ext>
                </a:extLst>
              </p:cNvPr>
              <p:cNvSpPr txBox="1"/>
              <p:nvPr/>
            </p:nvSpPr>
            <p:spPr>
              <a:xfrm>
                <a:off x="6578361" y="4123898"/>
                <a:ext cx="87075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900" dirty="0">
                    <a:latin typeface="Arial Narrow"/>
                    <a:ea typeface="+mn-ea"/>
                    <a:cs typeface="Arial Narrow"/>
                  </a:rPr>
                  <a:t>Partial response</a:t>
                </a:r>
                <a:endParaRPr lang="en-US" sz="900" i="0" u="none" strike="noStrike" kern="1200" baseline="0" dirty="0">
                  <a:latin typeface="Arial Narrow"/>
                  <a:ea typeface="+mn-ea"/>
                  <a:cs typeface="Arial Narrow"/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841A792-91B4-490C-A119-FF6A8A1639C2}"/>
                  </a:ext>
                </a:extLst>
              </p:cNvPr>
              <p:cNvGrpSpPr/>
              <p:nvPr/>
            </p:nvGrpSpPr>
            <p:grpSpPr>
              <a:xfrm>
                <a:off x="6541295" y="3691089"/>
                <a:ext cx="1079339" cy="591529"/>
                <a:chOff x="6541295" y="3691089"/>
                <a:chExt cx="1079339" cy="591529"/>
              </a:xfrm>
            </p:grpSpPr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F2BDF70-3883-4D96-8E92-B72DE44418BB}"/>
                    </a:ext>
                  </a:extLst>
                </p:cNvPr>
                <p:cNvSpPr/>
                <p:nvPr/>
              </p:nvSpPr>
              <p:spPr>
                <a:xfrm>
                  <a:off x="6541297" y="3908526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F521028-C59D-40E1-A509-0567A8001556}"/>
                    </a:ext>
                  </a:extLst>
                </p:cNvPr>
                <p:cNvSpPr/>
                <p:nvPr/>
              </p:nvSpPr>
              <p:spPr>
                <a:xfrm>
                  <a:off x="6541295" y="4049851"/>
                  <a:ext cx="91440" cy="91440"/>
                </a:xfrm>
                <a:prstGeom prst="ellipse">
                  <a:avLst/>
                </a:prstGeom>
                <a:solidFill>
                  <a:srgbClr val="FFA500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36C856EB-3052-469B-9D49-4958B45AFF00}"/>
                    </a:ext>
                  </a:extLst>
                </p:cNvPr>
                <p:cNvSpPr/>
                <p:nvPr/>
              </p:nvSpPr>
              <p:spPr>
                <a:xfrm>
                  <a:off x="6541295" y="4191178"/>
                  <a:ext cx="91440" cy="91440"/>
                </a:xfrm>
                <a:prstGeom prst="ellipse">
                  <a:avLst/>
                </a:prstGeom>
                <a:solidFill>
                  <a:srgbClr val="008000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C19A502-1AE7-4FDE-8B14-3E5370946928}"/>
                    </a:ext>
                  </a:extLst>
                </p:cNvPr>
                <p:cNvSpPr txBox="1"/>
                <p:nvPr/>
              </p:nvSpPr>
              <p:spPr>
                <a:xfrm>
                  <a:off x="6578361" y="3834579"/>
                  <a:ext cx="104227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900" i="0" u="none" strike="noStrike" kern="1200" baseline="0" dirty="0">
                      <a:latin typeface="Arial Narrow"/>
                      <a:ea typeface="+mn-ea"/>
                      <a:cs typeface="Arial Narrow"/>
                    </a:rPr>
                    <a:t>Progressive disease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172DD88-3234-4CFE-AABE-B2F32DDE27AE}"/>
                    </a:ext>
                  </a:extLst>
                </p:cNvPr>
                <p:cNvSpPr txBox="1"/>
                <p:nvPr/>
              </p:nvSpPr>
              <p:spPr>
                <a:xfrm>
                  <a:off x="6578361" y="3979238"/>
                  <a:ext cx="832279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900" dirty="0">
                      <a:latin typeface="Arial Narrow"/>
                      <a:ea typeface="+mn-ea"/>
                      <a:cs typeface="Arial Narrow"/>
                    </a:rPr>
                    <a:t>Stable</a:t>
                  </a:r>
                  <a:r>
                    <a:rPr lang="en-US" sz="900" i="0" u="none" strike="noStrike" kern="1200" baseline="0" dirty="0">
                      <a:latin typeface="Arial Narrow"/>
                      <a:ea typeface="+mn-ea"/>
                      <a:cs typeface="Arial Narrow"/>
                    </a:rPr>
                    <a:t> disease</a:t>
                  </a:r>
                </a:p>
              </p:txBody>
            </p:sp>
            <p:sp>
              <p:nvSpPr>
                <p:cNvPr id="46" name="Isosceles Triangle 45">
                  <a:extLst>
                    <a:ext uri="{FF2B5EF4-FFF2-40B4-BE49-F238E27FC236}">
                      <a16:creationId xmlns:a16="http://schemas.microsoft.com/office/drawing/2014/main" id="{58041B92-05A4-4171-95D1-56BD83B192FC}"/>
                    </a:ext>
                  </a:extLst>
                </p:cNvPr>
                <p:cNvSpPr/>
                <p:nvPr/>
              </p:nvSpPr>
              <p:spPr>
                <a:xfrm rot="5400000">
                  <a:off x="6541295" y="3768171"/>
                  <a:ext cx="91440" cy="91440"/>
                </a:xfrm>
                <a:prstGeom prst="triangle">
                  <a:avLst/>
                </a:prstGeom>
                <a:solidFill>
                  <a:schemeClr val="tx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0B03C38-3DB6-4DE4-B1BF-B85574F6C6B9}"/>
                    </a:ext>
                  </a:extLst>
                </p:cNvPr>
                <p:cNvSpPr txBox="1"/>
                <p:nvPr/>
              </p:nvSpPr>
              <p:spPr>
                <a:xfrm>
                  <a:off x="6578361" y="3691089"/>
                  <a:ext cx="736099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900" i="0" u="none" strike="noStrike" kern="1200" baseline="0" dirty="0">
                      <a:latin typeface="Arial Narrow"/>
                      <a:ea typeface="+mn-ea"/>
                      <a:cs typeface="Arial Narrow"/>
                    </a:rPr>
                    <a:t>On treatment</a:t>
                  </a:r>
                </a:p>
              </p:txBody>
            </p:sp>
          </p:grp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28A7CCB-B922-429E-AF3C-3BFB61BFCB4D}"/>
              </a:ext>
            </a:extLst>
          </p:cNvPr>
          <p:cNvSpPr txBox="1"/>
          <p:nvPr/>
        </p:nvSpPr>
        <p:spPr>
          <a:xfrm>
            <a:off x="441851" y="4173262"/>
            <a:ext cx="8359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7984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</a:rPr>
              <a:t>Disease control observed regardless of AXL expression</a:t>
            </a:r>
          </a:p>
          <a:p>
            <a:pPr marL="285750" indent="-285750">
              <a:buClr>
                <a:srgbClr val="217984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</a:rPr>
              <a:t>Confirmed partial responses observed among osteosarcoma patients (n=2)</a:t>
            </a:r>
          </a:p>
        </p:txBody>
      </p:sp>
    </p:spTree>
    <p:extLst>
      <p:ext uri="{BB962C8B-B14F-4D97-AF65-F5344CB8AC3E}">
        <p14:creationId xmlns:p14="http://schemas.microsoft.com/office/powerpoint/2010/main" val="4209623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6E1E50"/>
      </a:dk2>
      <a:lt2>
        <a:srgbClr val="EEECE1"/>
      </a:lt2>
      <a:accent1>
        <a:srgbClr val="1E325F"/>
      </a:accent1>
      <a:accent2>
        <a:srgbClr val="6E1E50"/>
      </a:accent2>
      <a:accent3>
        <a:srgbClr val="7D8232"/>
      </a:accent3>
      <a:accent4>
        <a:srgbClr val="32502D"/>
      </a:accent4>
      <a:accent5>
        <a:srgbClr val="8795A0"/>
      </a:accent5>
      <a:accent6>
        <a:srgbClr val="56639D"/>
      </a:accent6>
      <a:hlink>
        <a:srgbClr val="000000"/>
      </a:hlink>
      <a:folHlink>
        <a:srgbClr val="000000"/>
      </a:folHlink>
    </a:clrScheme>
    <a:fontScheme name="Custom 6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latin typeface="+mn-lt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i="0" u="none" strike="noStrike" kern="1200" baseline="0" dirty="0" smtClean="0"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C9A29F9745940B841B3DB4081026B" ma:contentTypeVersion="18" ma:contentTypeDescription="Create a new document." ma:contentTypeScope="" ma:versionID="df39f07868dcfb0f2a8f8ec6a5e28d81">
  <xsd:schema xmlns:xsd="http://www.w3.org/2001/XMLSchema" xmlns:xs="http://www.w3.org/2001/XMLSchema" xmlns:p="http://schemas.microsoft.com/office/2006/metadata/properties" xmlns:ns2="4038e4d7-fa14-4418-98d6-1eaba031ef34" xmlns:ns3="6ea31517-1b65-489a-82c8-897760b08905" targetNamespace="http://schemas.microsoft.com/office/2006/metadata/properties" ma:root="true" ma:fieldsID="944e66a61de72322c1539366d906af2a" ns2:_="" ns3:_="">
    <xsd:import namespace="4038e4d7-fa14-4418-98d6-1eaba031ef34"/>
    <xsd:import namespace="6ea31517-1b65-489a-82c8-897760b089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URL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8e4d7-fa14-4418-98d6-1eaba031ef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80d2dac5-0485-4a6c-95d0-c33848e9d813}" ma:internalName="TaxCatchAll" ma:showField="CatchAllData" ma:web="4038e4d7-fa14-4418-98d6-1eaba031ef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1517-1b65-489a-82c8-897760b089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URL" ma:index="12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cfaec34-bc9d-4984-83cf-0396b43dea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a31517-1b65-489a-82c8-897760b08905">
      <Terms xmlns="http://schemas.microsoft.com/office/infopath/2007/PartnerControls"/>
    </lcf76f155ced4ddcb4097134ff3c332f>
    <TaxCatchAll xmlns="4038e4d7-fa14-4418-98d6-1eaba031ef34" xsi:nil="true"/>
    <SharedWithUsers xmlns="4038e4d7-fa14-4418-98d6-1eaba031ef34">
      <UserInfo>
        <DisplayName/>
        <AccountId xsi:nil="true"/>
        <AccountType/>
      </UserInfo>
    </SharedWithUsers>
    <MediaLengthInSeconds xmlns="6ea31517-1b65-489a-82c8-897760b08905" xsi:nil="true"/>
    <URL xmlns="6ea31517-1b65-489a-82c8-897760b08905">
      <Url xsi:nil="true"/>
      <Description xsi:nil="true"/>
    </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AB2FB1A7066B41B8D1DA16420F7345" ma:contentTypeVersion="18" ma:contentTypeDescription="Create a new document." ma:contentTypeScope="" ma:versionID="a529efe63c94270dfa4bc32f81fd4e74">
  <xsd:schema xmlns:xsd="http://www.w3.org/2001/XMLSchema" xmlns:xs="http://www.w3.org/2001/XMLSchema" xmlns:p="http://schemas.microsoft.com/office/2006/metadata/properties" xmlns:ns2="340f2541-9779-42e1-a2f4-053f49a111ff" xmlns:ns3="3fb9164d-fda5-458e-8fea-d6fc652a54e2" targetNamespace="http://schemas.microsoft.com/office/2006/metadata/properties" ma:root="true" ma:fieldsID="3685fcabd720b02a7b50c30ad46d21ed" ns2:_="" ns3:_="">
    <xsd:import namespace="340f2541-9779-42e1-a2f4-053f49a111ff"/>
    <xsd:import namespace="3fb9164d-fda5-458e-8fea-d6fc652a54e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f2541-9779-42e1-a2f4-053f49a111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714e25e-b9ed-4fdb-8431-44b35201f6c9}" ma:internalName="TaxCatchAll" ma:showField="CatchAllData" ma:web="340f2541-9779-42e1-a2f4-053f49a111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9164d-fda5-458e-8fea-d6fc652a54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8878626-82f3-48be-ba60-4576c689d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28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376612-D2A7-4E10-8A37-2C1D7883A0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1CEF64-EED0-44F2-B8B3-79A7A89120B5}"/>
</file>

<file path=customXml/itemProps3.xml><?xml version="1.0" encoding="utf-8"?>
<ds:datastoreItem xmlns:ds="http://schemas.openxmlformats.org/officeDocument/2006/customXml" ds:itemID="{D6DA2DDA-4E94-49B3-BE48-28E9F156685D}">
  <ds:schemaRefs>
    <ds:schemaRef ds:uri="bbaa1f26-0ad6-44ce-939c-e2495ef1dad8"/>
    <ds:schemaRef ds:uri="e594d087-ff2a-4f38-b271-116aaaee5c3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340f2541-9779-42e1-a2f4-053f49a111ff"/>
    <ds:schemaRef ds:uri="3fb9164d-fda5-458e-8fea-d6fc652a54e2"/>
  </ds:schemaRefs>
</ds:datastoreItem>
</file>

<file path=customXml/itemProps4.xml><?xml version="1.0" encoding="utf-8"?>
<ds:datastoreItem xmlns:ds="http://schemas.openxmlformats.org/officeDocument/2006/customXml" ds:itemID="{077C52AC-F804-4D48-9A18-C9038AF739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0f2541-9779-42e1-a2f4-053f49a111ff"/>
    <ds:schemaRef ds:uri="3fb9164d-fda5-458e-8fea-d6fc652a54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ESMO-Conference-Speaker-Template-ELCC-2016-wide02</Template>
  <TotalTime>4162</TotalTime>
  <Words>2382</Words>
  <Application>Microsoft Office PowerPoint</Application>
  <PresentationFormat>On-screen Show (16:9)</PresentationFormat>
  <Paragraphs>525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Arial Nova Light</vt:lpstr>
      <vt:lpstr>Calibri</vt:lpstr>
      <vt:lpstr>Noto Sans Symbols</vt:lpstr>
      <vt:lpstr>Roboto</vt:lpstr>
      <vt:lpstr>Wingdings</vt:lpstr>
      <vt:lpstr>Office Theme</vt:lpstr>
      <vt:lpstr>Results from a phase 2 part 1 trial of mecbotamab vedotin (BA3011), a CAB-AXL-ADC, in patients with advanced refractory sarcoma </vt:lpstr>
      <vt:lpstr>DECLARATION OF INTERESTS</vt:lpstr>
      <vt:lpstr>SARCOMAs REMAIN difficult to treat</vt:lpstr>
      <vt:lpstr>Conditionally active biologic (cAB) technology </vt:lpstr>
      <vt:lpstr>Mecbotamab Vedotin (BA3011): a cab-axl-adc  </vt:lpstr>
      <vt:lpstr>CAB-axl-adc: Phase 1 results</vt:lpstr>
      <vt:lpstr>Phase 2 part 1 open-label Study design</vt:lpstr>
      <vt:lpstr>Demographics and baseline characteristics</vt:lpstr>
      <vt:lpstr>Ba3011 monotherapy antitumor activity</vt:lpstr>
      <vt:lpstr>Osteosarcoma phase 2 pfs</vt:lpstr>
      <vt:lpstr>Osteosarcoma response to BA3011 monotherapy</vt:lpstr>
      <vt:lpstr>Liposarcoma and synovial sarcoma phase 2 pfs</vt:lpstr>
      <vt:lpstr>Safety summary </vt:lpstr>
      <vt:lpstr>Conclusions</vt:lpstr>
      <vt:lpstr>THANK YOU</vt:lpstr>
      <vt:lpstr>SARCOMAs REMAIN difficult to treat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Daura MELLA - ESMO</dc:creator>
  <cp:lastModifiedBy>Kyechin Chen</cp:lastModifiedBy>
  <cp:revision>346</cp:revision>
  <dcterms:created xsi:type="dcterms:W3CDTF">2016-02-17T10:07:52Z</dcterms:created>
  <dcterms:modified xsi:type="dcterms:W3CDTF">2024-03-10T21:06:11Z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0x010100CFAB2FB1A7066B41B8D1DA16420F7345</vt:lpwstr>
  </property>
  <property fmtid="{D5CDD505-2E9C-101B-9397-08002B2CF9AE}" pid="3" name="Order">
    <vt:r8>11992800</vt:r8>
  </property>
  <property fmtid="{D5CDD505-2E9C-101B-9397-08002B2CF9AE}" pid="4" name="MSIP_Label_e13d7371-9acc-44df-9bd2-377df458e9c5_Enabled">
    <vt:lpwstr>true</vt:lpwstr>
  </property>
  <property fmtid="{D5CDD505-2E9C-101B-9397-08002B2CF9AE}" pid="5" name="MSIP_Label_e13d7371-9acc-44df-9bd2-377df458e9c5_SetDate">
    <vt:lpwstr>2020-04-07T07:45:06Z</vt:lpwstr>
  </property>
  <property fmtid="{D5CDD505-2E9C-101B-9397-08002B2CF9AE}" pid="6" name="MSIP_Label_e13d7371-9acc-44df-9bd2-377df458e9c5_Method">
    <vt:lpwstr>Standard</vt:lpwstr>
  </property>
  <property fmtid="{D5CDD505-2E9C-101B-9397-08002B2CF9AE}" pid="7" name="MSIP_Label_e13d7371-9acc-44df-9bd2-377df458e9c5_Name">
    <vt:lpwstr>Internal</vt:lpwstr>
  </property>
  <property fmtid="{D5CDD505-2E9C-101B-9397-08002B2CF9AE}" pid="8" name="MSIP_Label_e13d7371-9acc-44df-9bd2-377df458e9c5_SiteId">
    <vt:lpwstr>1a04eba1-b3c4-48d5-bc45-6fe8ff0ecca0</vt:lpwstr>
  </property>
  <property fmtid="{D5CDD505-2E9C-101B-9397-08002B2CF9AE}" pid="9" name="MSIP_Label_e13d7371-9acc-44df-9bd2-377df458e9c5_ActionId">
    <vt:lpwstr>e6fe4d53-448d-4a23-a0d0-000018e36b1e</vt:lpwstr>
  </property>
  <property fmtid="{D5CDD505-2E9C-101B-9397-08002B2CF9AE}" pid="10" name="MSIP_Label_e13d7371-9acc-44df-9bd2-377df458e9c5_ContentBits">
    <vt:lpwstr>0</vt:lpwstr>
  </property>
  <property fmtid="{D5CDD505-2E9C-101B-9397-08002B2CF9AE}" pid="11" name="Classification">
    <vt:lpwstr>[DC2] Internal</vt:lpwstr>
  </property>
  <property fmtid="{D5CDD505-2E9C-101B-9397-08002B2CF9AE}" pid="12" name="_dlc_DocIdItemGuid">
    <vt:lpwstr>32f311f3-418c-4be1-80e8-df272581b3b5</vt:lpwstr>
  </property>
  <property fmtid="{D5CDD505-2E9C-101B-9397-08002B2CF9AE}" pid="13" name="MediaServiceImageTags">
    <vt:lpwstr/>
  </property>
  <property fmtid="{D5CDD505-2E9C-101B-9397-08002B2CF9AE}" pid="14" name="xd_ProgID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  <property fmtid="{D5CDD505-2E9C-101B-9397-08002B2CF9AE}" pid="19" name="xd_Signature">
    <vt:bool>false</vt:bool>
  </property>
</Properties>
</file>